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0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98" r:id="rId14"/>
    <p:sldId id="273" r:id="rId15"/>
    <p:sldId id="275" r:id="rId16"/>
    <p:sldId id="274" r:id="rId17"/>
    <p:sldId id="276" r:id="rId18"/>
    <p:sldId id="278" r:id="rId19"/>
    <p:sldId id="280" r:id="rId20"/>
    <p:sldId id="283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9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3951527335678788E-2"/>
          <c:y val="1.7293716941960659E-2"/>
          <c:w val="0.94950555648629031"/>
          <c:h val="0.925882603906895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Plan1!$C$3</c:f>
              <c:strCache>
                <c:ptCount val="1"/>
                <c:pt idx="0">
                  <c:v>Vagas ofertadas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Plan1!$B$4:$B$30</c:f>
              <c:strCache>
                <c:ptCount val="27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ES</c:v>
                </c:pt>
                <c:pt idx="7">
                  <c:v>GO</c:v>
                </c:pt>
                <c:pt idx="8">
                  <c:v>MA</c:v>
                </c:pt>
                <c:pt idx="9">
                  <c:v>MG</c:v>
                </c:pt>
                <c:pt idx="10">
                  <c:v>MS</c:v>
                </c:pt>
                <c:pt idx="11">
                  <c:v>MT</c:v>
                </c:pt>
                <c:pt idx="12">
                  <c:v>PA</c:v>
                </c:pt>
                <c:pt idx="13">
                  <c:v>PB</c:v>
                </c:pt>
                <c:pt idx="14">
                  <c:v>PE</c:v>
                </c:pt>
                <c:pt idx="15">
                  <c:v>PI</c:v>
                </c:pt>
                <c:pt idx="16">
                  <c:v>PR</c:v>
                </c:pt>
                <c:pt idx="17">
                  <c:v>RJ</c:v>
                </c:pt>
                <c:pt idx="18">
                  <c:v>RN</c:v>
                </c:pt>
                <c:pt idx="19">
                  <c:v>RO</c:v>
                </c:pt>
                <c:pt idx="20">
                  <c:v>RR</c:v>
                </c:pt>
                <c:pt idx="21">
                  <c:v>RS</c:v>
                </c:pt>
                <c:pt idx="22">
                  <c:v>SC</c:v>
                </c:pt>
                <c:pt idx="23">
                  <c:v>SE</c:v>
                </c:pt>
                <c:pt idx="24">
                  <c:v>SP</c:v>
                </c:pt>
                <c:pt idx="25">
                  <c:v>TO</c:v>
                </c:pt>
                <c:pt idx="26">
                  <c:v>DF</c:v>
                </c:pt>
              </c:strCache>
            </c:strRef>
          </c:cat>
          <c:val>
            <c:numRef>
              <c:f>Plan1!$C$4:$C$30</c:f>
              <c:numCache>
                <c:formatCode>General</c:formatCode>
                <c:ptCount val="27"/>
                <c:pt idx="0">
                  <c:v>30</c:v>
                </c:pt>
                <c:pt idx="1">
                  <c:v>130</c:v>
                </c:pt>
                <c:pt idx="2">
                  <c:v>140</c:v>
                </c:pt>
                <c:pt idx="3">
                  <c:v>20</c:v>
                </c:pt>
                <c:pt idx="4">
                  <c:v>150</c:v>
                </c:pt>
                <c:pt idx="5">
                  <c:v>260</c:v>
                </c:pt>
                <c:pt idx="6">
                  <c:v>30</c:v>
                </c:pt>
                <c:pt idx="7">
                  <c:v>90</c:v>
                </c:pt>
                <c:pt idx="8">
                  <c:v>250</c:v>
                </c:pt>
                <c:pt idx="9">
                  <c:v>80</c:v>
                </c:pt>
                <c:pt idx="10">
                  <c:v>0</c:v>
                </c:pt>
                <c:pt idx="11">
                  <c:v>40</c:v>
                </c:pt>
                <c:pt idx="12">
                  <c:v>100</c:v>
                </c:pt>
                <c:pt idx="13">
                  <c:v>210</c:v>
                </c:pt>
                <c:pt idx="14">
                  <c:v>40</c:v>
                </c:pt>
                <c:pt idx="15">
                  <c:v>210</c:v>
                </c:pt>
                <c:pt idx="16">
                  <c:v>80</c:v>
                </c:pt>
                <c:pt idx="17">
                  <c:v>80</c:v>
                </c:pt>
                <c:pt idx="18">
                  <c:v>190</c:v>
                </c:pt>
                <c:pt idx="19">
                  <c:v>80</c:v>
                </c:pt>
                <c:pt idx="20">
                  <c:v>30</c:v>
                </c:pt>
                <c:pt idx="21">
                  <c:v>120</c:v>
                </c:pt>
                <c:pt idx="22">
                  <c:v>40</c:v>
                </c:pt>
                <c:pt idx="23">
                  <c:v>90</c:v>
                </c:pt>
                <c:pt idx="24">
                  <c:v>110</c:v>
                </c:pt>
                <c:pt idx="25">
                  <c:v>80</c:v>
                </c:pt>
                <c:pt idx="26">
                  <c:v>0</c:v>
                </c:pt>
              </c:numCache>
            </c:numRef>
          </c:val>
        </c:ser>
        <c:ser>
          <c:idx val="1"/>
          <c:order val="1"/>
          <c:tx>
            <c:strRef>
              <c:f>Plan1!$D$3</c:f>
              <c:strCache>
                <c:ptCount val="1"/>
                <c:pt idx="0">
                  <c:v>Vagas aceitas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cat>
            <c:strRef>
              <c:f>Plan1!$B$4:$B$30</c:f>
              <c:strCache>
                <c:ptCount val="27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ES</c:v>
                </c:pt>
                <c:pt idx="7">
                  <c:v>GO</c:v>
                </c:pt>
                <c:pt idx="8">
                  <c:v>MA</c:v>
                </c:pt>
                <c:pt idx="9">
                  <c:v>MG</c:v>
                </c:pt>
                <c:pt idx="10">
                  <c:v>MS</c:v>
                </c:pt>
                <c:pt idx="11">
                  <c:v>MT</c:v>
                </c:pt>
                <c:pt idx="12">
                  <c:v>PA</c:v>
                </c:pt>
                <c:pt idx="13">
                  <c:v>PB</c:v>
                </c:pt>
                <c:pt idx="14">
                  <c:v>PE</c:v>
                </c:pt>
                <c:pt idx="15">
                  <c:v>PI</c:v>
                </c:pt>
                <c:pt idx="16">
                  <c:v>PR</c:v>
                </c:pt>
                <c:pt idx="17">
                  <c:v>RJ</c:v>
                </c:pt>
                <c:pt idx="18">
                  <c:v>RN</c:v>
                </c:pt>
                <c:pt idx="19">
                  <c:v>RO</c:v>
                </c:pt>
                <c:pt idx="20">
                  <c:v>RR</c:v>
                </c:pt>
                <c:pt idx="21">
                  <c:v>RS</c:v>
                </c:pt>
                <c:pt idx="22">
                  <c:v>SC</c:v>
                </c:pt>
                <c:pt idx="23">
                  <c:v>SE</c:v>
                </c:pt>
                <c:pt idx="24">
                  <c:v>SP</c:v>
                </c:pt>
                <c:pt idx="25">
                  <c:v>TO</c:v>
                </c:pt>
                <c:pt idx="26">
                  <c:v>DF</c:v>
                </c:pt>
              </c:strCache>
            </c:strRef>
          </c:cat>
          <c:val>
            <c:numRef>
              <c:f>Plan1!$D$4:$D$30</c:f>
              <c:numCache>
                <c:formatCode>General</c:formatCode>
                <c:ptCount val="27"/>
                <c:pt idx="0">
                  <c:v>0</c:v>
                </c:pt>
                <c:pt idx="1">
                  <c:v>130</c:v>
                </c:pt>
                <c:pt idx="2">
                  <c:v>140</c:v>
                </c:pt>
                <c:pt idx="3">
                  <c:v>0</c:v>
                </c:pt>
                <c:pt idx="4">
                  <c:v>0</c:v>
                </c:pt>
                <c:pt idx="5">
                  <c:v>200</c:v>
                </c:pt>
                <c:pt idx="6">
                  <c:v>0</c:v>
                </c:pt>
                <c:pt idx="7">
                  <c:v>0</c:v>
                </c:pt>
                <c:pt idx="8">
                  <c:v>250</c:v>
                </c:pt>
                <c:pt idx="9">
                  <c:v>80</c:v>
                </c:pt>
                <c:pt idx="11">
                  <c:v>0</c:v>
                </c:pt>
                <c:pt idx="12">
                  <c:v>100</c:v>
                </c:pt>
                <c:pt idx="13">
                  <c:v>210</c:v>
                </c:pt>
                <c:pt idx="14">
                  <c:v>40</c:v>
                </c:pt>
                <c:pt idx="15">
                  <c:v>210</c:v>
                </c:pt>
                <c:pt idx="16">
                  <c:v>50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10</c:v>
                </c:pt>
                <c:pt idx="23">
                  <c:v>50</c:v>
                </c:pt>
                <c:pt idx="24">
                  <c:v>110</c:v>
                </c:pt>
                <c:pt idx="2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1773568"/>
        <c:axId val="91808128"/>
        <c:axId val="89077504"/>
      </c:bar3DChart>
      <c:catAx>
        <c:axId val="91773568"/>
        <c:scaling>
          <c:orientation val="minMax"/>
        </c:scaling>
        <c:delete val="0"/>
        <c:axPos val="b"/>
        <c:majorTickMark val="out"/>
        <c:minorTickMark val="none"/>
        <c:tickLblPos val="nextTo"/>
        <c:crossAx val="91808128"/>
        <c:crosses val="autoZero"/>
        <c:auto val="1"/>
        <c:lblAlgn val="ctr"/>
        <c:lblOffset val="100"/>
        <c:noMultiLvlLbl val="0"/>
      </c:catAx>
      <c:valAx>
        <c:axId val="91808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773568"/>
        <c:crosses val="autoZero"/>
        <c:crossBetween val="between"/>
      </c:valAx>
      <c:serAx>
        <c:axId val="89077504"/>
        <c:scaling>
          <c:orientation val="minMax"/>
        </c:scaling>
        <c:delete val="1"/>
        <c:axPos val="b"/>
        <c:majorTickMark val="out"/>
        <c:minorTickMark val="none"/>
        <c:tickLblPos val="nextTo"/>
        <c:crossAx val="91808128"/>
        <c:crosses val="autoZero"/>
      </c:serAx>
    </c:plotArea>
    <c:legend>
      <c:legendPos val="r"/>
      <c:layout>
        <c:manualLayout>
          <c:xMode val="edge"/>
          <c:yMode val="edge"/>
          <c:x val="7.8021667504327874E-2"/>
          <c:y val="0.83982883455405233"/>
          <c:w val="0.1594274864578098"/>
          <c:h val="0.12989856994692864"/>
        </c:manualLayout>
      </c:layout>
      <c:overlay val="0"/>
      <c:txPr>
        <a:bodyPr/>
        <a:lstStyle/>
        <a:p>
          <a:pPr>
            <a:defRPr sz="1400" b="1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4361092089916824E-2"/>
          <c:y val="2.2110578568983224E-2"/>
          <c:w val="0.93973609896417609"/>
          <c:h val="0.9258783757839759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Plan1!$C$2</c:f>
              <c:strCache>
                <c:ptCount val="1"/>
                <c:pt idx="0">
                  <c:v>Vagas ofertadas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Plan1!$B$3:$B$29</c:f>
              <c:strCache>
                <c:ptCount val="27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ES</c:v>
                </c:pt>
                <c:pt idx="7">
                  <c:v>GO</c:v>
                </c:pt>
                <c:pt idx="8">
                  <c:v>MA</c:v>
                </c:pt>
                <c:pt idx="9">
                  <c:v>MG</c:v>
                </c:pt>
                <c:pt idx="10">
                  <c:v>MS</c:v>
                </c:pt>
                <c:pt idx="11">
                  <c:v>MT</c:v>
                </c:pt>
                <c:pt idx="12">
                  <c:v>PA</c:v>
                </c:pt>
                <c:pt idx="13">
                  <c:v>PB</c:v>
                </c:pt>
                <c:pt idx="14">
                  <c:v>PE</c:v>
                </c:pt>
                <c:pt idx="15">
                  <c:v>PI</c:v>
                </c:pt>
                <c:pt idx="16">
                  <c:v>PR</c:v>
                </c:pt>
                <c:pt idx="17">
                  <c:v>RJ</c:v>
                </c:pt>
                <c:pt idx="18">
                  <c:v>RN</c:v>
                </c:pt>
                <c:pt idx="19">
                  <c:v>RO</c:v>
                </c:pt>
                <c:pt idx="20">
                  <c:v>RR</c:v>
                </c:pt>
                <c:pt idx="21">
                  <c:v>RS</c:v>
                </c:pt>
                <c:pt idx="22">
                  <c:v>SC</c:v>
                </c:pt>
                <c:pt idx="23">
                  <c:v>SE</c:v>
                </c:pt>
                <c:pt idx="24">
                  <c:v>SP</c:v>
                </c:pt>
                <c:pt idx="25">
                  <c:v>TO</c:v>
                </c:pt>
                <c:pt idx="26">
                  <c:v>DF</c:v>
                </c:pt>
              </c:strCache>
            </c:strRef>
          </c:cat>
          <c:val>
            <c:numRef>
              <c:f>Plan1!$C$3:$C$29</c:f>
              <c:numCache>
                <c:formatCode>General</c:formatCode>
                <c:ptCount val="27"/>
                <c:pt idx="0">
                  <c:v>50</c:v>
                </c:pt>
                <c:pt idx="1">
                  <c:v>25</c:v>
                </c:pt>
                <c:pt idx="2">
                  <c:v>25</c:v>
                </c:pt>
                <c:pt idx="3">
                  <c:v>50</c:v>
                </c:pt>
                <c:pt idx="4">
                  <c:v>25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100</c:v>
                </c:pt>
                <c:pt idx="17">
                  <c:v>50</c:v>
                </c:pt>
                <c:pt idx="18">
                  <c:v>50</c:v>
                </c:pt>
                <c:pt idx="19">
                  <c:v>50</c:v>
                </c:pt>
                <c:pt idx="20">
                  <c:v>100</c:v>
                </c:pt>
                <c:pt idx="21">
                  <c:v>50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0</c:v>
                </c:pt>
              </c:numCache>
            </c:numRef>
          </c:val>
        </c:ser>
        <c:ser>
          <c:idx val="1"/>
          <c:order val="1"/>
          <c:tx>
            <c:strRef>
              <c:f>Plan1!$D$2</c:f>
              <c:strCache>
                <c:ptCount val="1"/>
                <c:pt idx="0">
                  <c:v>Vagas aceitas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cat>
            <c:strRef>
              <c:f>Plan1!$B$3:$B$29</c:f>
              <c:strCache>
                <c:ptCount val="27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ES</c:v>
                </c:pt>
                <c:pt idx="7">
                  <c:v>GO</c:v>
                </c:pt>
                <c:pt idx="8">
                  <c:v>MA</c:v>
                </c:pt>
                <c:pt idx="9">
                  <c:v>MG</c:v>
                </c:pt>
                <c:pt idx="10">
                  <c:v>MS</c:v>
                </c:pt>
                <c:pt idx="11">
                  <c:v>MT</c:v>
                </c:pt>
                <c:pt idx="12">
                  <c:v>PA</c:v>
                </c:pt>
                <c:pt idx="13">
                  <c:v>PB</c:v>
                </c:pt>
                <c:pt idx="14">
                  <c:v>PE</c:v>
                </c:pt>
                <c:pt idx="15">
                  <c:v>PI</c:v>
                </c:pt>
                <c:pt idx="16">
                  <c:v>PR</c:v>
                </c:pt>
                <c:pt idx="17">
                  <c:v>RJ</c:v>
                </c:pt>
                <c:pt idx="18">
                  <c:v>RN</c:v>
                </c:pt>
                <c:pt idx="19">
                  <c:v>RO</c:v>
                </c:pt>
                <c:pt idx="20">
                  <c:v>RR</c:v>
                </c:pt>
                <c:pt idx="21">
                  <c:v>RS</c:v>
                </c:pt>
                <c:pt idx="22">
                  <c:v>SC</c:v>
                </c:pt>
                <c:pt idx="23">
                  <c:v>SE</c:v>
                </c:pt>
                <c:pt idx="24">
                  <c:v>SP</c:v>
                </c:pt>
                <c:pt idx="25">
                  <c:v>TO</c:v>
                </c:pt>
                <c:pt idx="26">
                  <c:v>DF</c:v>
                </c:pt>
              </c:strCache>
            </c:strRef>
          </c:cat>
          <c:val>
            <c:numRef>
              <c:f>Plan1!$D$3:$D$29</c:f>
              <c:numCache>
                <c:formatCode>General</c:formatCode>
                <c:ptCount val="27"/>
                <c:pt idx="0">
                  <c:v>0</c:v>
                </c:pt>
                <c:pt idx="1">
                  <c:v>0</c:v>
                </c:pt>
                <c:pt idx="2">
                  <c:v>25</c:v>
                </c:pt>
                <c:pt idx="3">
                  <c:v>0</c:v>
                </c:pt>
                <c:pt idx="4">
                  <c:v>25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50</c:v>
                </c:pt>
                <c:pt idx="9">
                  <c:v>50</c:v>
                </c:pt>
                <c:pt idx="10">
                  <c:v>0</c:v>
                </c:pt>
                <c:pt idx="11">
                  <c:v>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100</c:v>
                </c:pt>
                <c:pt idx="23">
                  <c:v>50</c:v>
                </c:pt>
                <c:pt idx="24">
                  <c:v>100</c:v>
                </c:pt>
                <c:pt idx="2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7417088"/>
        <c:axId val="97418624"/>
        <c:axId val="91812736"/>
      </c:bar3DChart>
      <c:catAx>
        <c:axId val="97417088"/>
        <c:scaling>
          <c:orientation val="minMax"/>
        </c:scaling>
        <c:delete val="0"/>
        <c:axPos val="b"/>
        <c:majorTickMark val="out"/>
        <c:minorTickMark val="none"/>
        <c:tickLblPos val="nextTo"/>
        <c:crossAx val="97418624"/>
        <c:crosses val="autoZero"/>
        <c:auto val="1"/>
        <c:lblAlgn val="ctr"/>
        <c:lblOffset val="100"/>
        <c:noMultiLvlLbl val="0"/>
      </c:catAx>
      <c:valAx>
        <c:axId val="97418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7417088"/>
        <c:crosses val="autoZero"/>
        <c:crossBetween val="between"/>
      </c:valAx>
      <c:serAx>
        <c:axId val="91812736"/>
        <c:scaling>
          <c:orientation val="minMax"/>
        </c:scaling>
        <c:delete val="1"/>
        <c:axPos val="b"/>
        <c:majorTickMark val="out"/>
        <c:minorTickMark val="none"/>
        <c:tickLblPos val="nextTo"/>
        <c:crossAx val="97418624"/>
        <c:crosses val="autoZero"/>
      </c:serAx>
    </c:plotArea>
    <c:legend>
      <c:legendPos val="r"/>
      <c:layout>
        <c:manualLayout>
          <c:xMode val="edge"/>
          <c:yMode val="edge"/>
          <c:x val="5.35413632576585E-2"/>
          <c:y val="0.85191687587670106"/>
          <c:w val="0.17854112543716069"/>
          <c:h val="0.13143787727113315"/>
        </c:manualLayout>
      </c:layout>
      <c:overlay val="0"/>
      <c:txPr>
        <a:bodyPr/>
        <a:lstStyle/>
        <a:p>
          <a:pPr>
            <a:defRPr sz="16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06DAB-E68C-41CB-9E56-3704059BBA38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BD978-7B85-4104-BEA6-938CF0B123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9503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53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A3F34949-77B4-4501-8285-5C3FCF33D6CA}" type="slidenum">
              <a:rPr lang="pt-BR" smtClean="0">
                <a:latin typeface="Calibri" pitchFamily="34" charset="0"/>
              </a:rPr>
              <a:pPr eaLnBrk="1" hangingPunct="1">
                <a:defRPr/>
              </a:pPr>
              <a:t>32</a:t>
            </a:fld>
            <a:endParaRPr lang="pt-BR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6B9C-75B6-4E5D-9346-D337E5AF8D27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39C4-D79F-4BDB-849E-AF3FFBA82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698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6B9C-75B6-4E5D-9346-D337E5AF8D27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39C4-D79F-4BDB-849E-AF3FFBA82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293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6B9C-75B6-4E5D-9346-D337E5AF8D27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39C4-D79F-4BDB-849E-AF3FFBA82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6757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ADC82-7100-4696-9EC7-7CE4920F85C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649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07375" cy="14319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9B1D5-E9C7-4E51-8F3D-4722787DC8EE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413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6B9C-75B6-4E5D-9346-D337E5AF8D27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39C4-D79F-4BDB-849E-AF3FFBA82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254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6B9C-75B6-4E5D-9346-D337E5AF8D27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39C4-D79F-4BDB-849E-AF3FFBA82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86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6B9C-75B6-4E5D-9346-D337E5AF8D27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39C4-D79F-4BDB-849E-AF3FFBA82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0816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6B9C-75B6-4E5D-9346-D337E5AF8D27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39C4-D79F-4BDB-849E-AF3FFBA82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710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6B9C-75B6-4E5D-9346-D337E5AF8D27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39C4-D79F-4BDB-849E-AF3FFBA82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3178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6B9C-75B6-4E5D-9346-D337E5AF8D27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39C4-D79F-4BDB-849E-AF3FFBA82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9621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6B9C-75B6-4E5D-9346-D337E5AF8D27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39C4-D79F-4BDB-849E-AF3FFBA82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2613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6B9C-75B6-4E5D-9346-D337E5AF8D27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39C4-D79F-4BDB-849E-AF3FFBA82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9847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F6B9C-75B6-4E5D-9346-D337E5AF8D27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939C4-D79F-4BDB-849E-AF3FFBA82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699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ds.gov.b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aixaDeTexto 37"/>
          <p:cNvSpPr txBox="1">
            <a:spLocks noChangeArrowheads="1"/>
          </p:cNvSpPr>
          <p:nvPr/>
        </p:nvSpPr>
        <p:spPr bwMode="auto">
          <a:xfrm>
            <a:off x="2483768" y="6281014"/>
            <a:ext cx="46815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sz="1600" b="1" dirty="0" smtClean="0">
                <a:latin typeface="Berlin Sans FB" pitchFamily="34" charset="0"/>
              </a:rPr>
              <a:t>Belo Horizonte, setembro de </a:t>
            </a:r>
            <a:r>
              <a:rPr lang="pt-BR" sz="1600" b="1" dirty="0">
                <a:latin typeface="Berlin Sans FB" pitchFamily="34" charset="0"/>
              </a:rPr>
              <a:t>2014.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395536" y="548680"/>
            <a:ext cx="8352929" cy="417646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pt-BR" sz="3200" dirty="0" smtClean="0">
              <a:latin typeface="Berlin Sans FB" pitchFamily="34" charset="0"/>
            </a:endParaRPr>
          </a:p>
          <a:p>
            <a:pPr algn="just"/>
            <a:r>
              <a:rPr lang="pt-BR" sz="3200" dirty="0" smtClean="0">
                <a:latin typeface="Berlin Sans FB" pitchFamily="34" charset="0"/>
              </a:rPr>
              <a:t>Reunião </a:t>
            </a:r>
            <a:r>
              <a:rPr lang="pt-BR" sz="3200" dirty="0">
                <a:latin typeface="Berlin Sans FB" pitchFamily="34" charset="0"/>
              </a:rPr>
              <a:t>Mensal do Colegiado de Gestores da Assistência Social de Minas Gerais </a:t>
            </a:r>
            <a:endParaRPr lang="pt-BR" sz="3200" dirty="0" smtClean="0">
              <a:latin typeface="Berlin Sans FB" pitchFamily="34" charset="0"/>
            </a:endParaRPr>
          </a:p>
          <a:p>
            <a:pPr algn="ctr"/>
            <a:endParaRPr lang="pt-BR" sz="3200" dirty="0" smtClean="0">
              <a:latin typeface="Berlin Sans FB" pitchFamily="34" charset="0"/>
            </a:endParaRPr>
          </a:p>
          <a:p>
            <a:pPr algn="ctr"/>
            <a:r>
              <a:rPr lang="pt-BR" sz="3200" dirty="0" smtClean="0">
                <a:latin typeface="Berlin Sans FB" pitchFamily="34" charset="0"/>
              </a:rPr>
              <a:t> </a:t>
            </a:r>
            <a:r>
              <a:rPr lang="pt-BR" sz="3200" dirty="0">
                <a:latin typeface="Berlin Sans FB" pitchFamily="34" charset="0"/>
              </a:rPr>
              <a:t>Regionalização da Proteção Social Especial</a:t>
            </a:r>
            <a:br>
              <a:rPr lang="pt-BR" sz="3200" dirty="0">
                <a:latin typeface="Berlin Sans FB" pitchFamily="34" charset="0"/>
              </a:rPr>
            </a:br>
            <a:endParaRPr lang="pt-BR" sz="3200" dirty="0">
              <a:latin typeface="Berlin Sans FB" pitchFamily="34" charset="0"/>
            </a:endParaRPr>
          </a:p>
        </p:txBody>
      </p:sp>
      <p:sp>
        <p:nvSpPr>
          <p:cNvPr id="13318" name="CaixaDeTexto 1"/>
          <p:cNvSpPr txBox="1">
            <a:spLocks noChangeArrowheads="1"/>
          </p:cNvSpPr>
          <p:nvPr/>
        </p:nvSpPr>
        <p:spPr bwMode="auto">
          <a:xfrm>
            <a:off x="1475656" y="4725144"/>
            <a:ext cx="64087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b="1" dirty="0" smtClean="0">
                <a:latin typeface="Berlin Sans FB" pitchFamily="34" charset="0"/>
              </a:rPr>
              <a:t>Denise Colin </a:t>
            </a:r>
            <a:endParaRPr lang="pt-BR" b="1" dirty="0">
              <a:latin typeface="Berlin Sans FB" pitchFamily="34" charset="0"/>
            </a:endParaRPr>
          </a:p>
          <a:p>
            <a:pPr algn="ctr" eaLnBrk="1" hangingPunct="1"/>
            <a:r>
              <a:rPr lang="pt-BR" b="1" dirty="0">
                <a:latin typeface="Berlin Sans FB" pitchFamily="34" charset="0"/>
              </a:rPr>
              <a:t>Secretária Nacional de Assistência </a:t>
            </a:r>
            <a:r>
              <a:rPr lang="pt-BR" b="1" dirty="0" smtClean="0">
                <a:latin typeface="Berlin Sans FB" pitchFamily="34" charset="0"/>
              </a:rPr>
              <a:t>Social</a:t>
            </a:r>
          </a:p>
          <a:p>
            <a:pPr algn="ctr" eaLnBrk="1" hangingPunct="1"/>
            <a:r>
              <a:rPr lang="pt-BR" b="1" dirty="0" smtClean="0">
                <a:latin typeface="Berlin Sans FB" pitchFamily="34" charset="0"/>
              </a:rPr>
              <a:t>Ministério do Desenvolvimento Social e Combate à Fome </a:t>
            </a:r>
            <a:endParaRPr lang="pt-BR" b="1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92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9144000" cy="6910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700" dirty="0" smtClean="0">
                <a:solidFill>
                  <a:schemeClr val="tx1"/>
                </a:solidFill>
                <a:latin typeface="Berlin Sans FB" pitchFamily="34" charset="0"/>
              </a:rPr>
              <a:t>Regionalização do PAEFI/ CREAS </a:t>
            </a:r>
          </a:p>
          <a:p>
            <a:pPr algn="ctr"/>
            <a:endParaRPr lang="pt-BR" sz="1200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marL="457200" indent="-457200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pt-BR" sz="2600" b="1" dirty="0" smtClean="0">
                <a:solidFill>
                  <a:srgbClr val="4C7816"/>
                </a:solidFill>
                <a:latin typeface="Berlin Sans FB" pitchFamily="34" charset="0"/>
              </a:rPr>
              <a:t>Critérios de </a:t>
            </a:r>
            <a:r>
              <a:rPr lang="pt-BR" sz="2600" b="1" dirty="0">
                <a:solidFill>
                  <a:srgbClr val="4C7816"/>
                </a:solidFill>
                <a:latin typeface="Berlin Sans FB" pitchFamily="34" charset="0"/>
              </a:rPr>
              <a:t>P</a:t>
            </a:r>
            <a:r>
              <a:rPr lang="pt-BR" sz="2600" b="1" dirty="0" smtClean="0">
                <a:solidFill>
                  <a:srgbClr val="4C7816"/>
                </a:solidFill>
                <a:latin typeface="Berlin Sans FB" pitchFamily="34" charset="0"/>
              </a:rPr>
              <a:t>artilha </a:t>
            </a:r>
          </a:p>
          <a:p>
            <a:pPr algn="just">
              <a:spcBef>
                <a:spcPts val="600"/>
              </a:spcBef>
            </a:pPr>
            <a:r>
              <a:rPr lang="pt-BR" sz="2200" dirty="0" smtClean="0">
                <a:solidFill>
                  <a:schemeClr val="tx1"/>
                </a:solidFill>
                <a:latin typeface="Berlin Sans FB" pitchFamily="34" charset="0"/>
              </a:rPr>
              <a:t>O </a:t>
            </a:r>
            <a:r>
              <a:rPr lang="pt-BR" sz="2200" dirty="0">
                <a:solidFill>
                  <a:schemeClr val="tx1"/>
                </a:solidFill>
                <a:latin typeface="Berlin Sans FB" pitchFamily="34" charset="0"/>
              </a:rPr>
              <a:t>cofinanciamento federal para a implantação de novos serviços</a:t>
            </a:r>
            <a:r>
              <a:rPr lang="pt-BR" sz="2200" dirty="0" smtClean="0">
                <a:solidFill>
                  <a:schemeClr val="tx1"/>
                </a:solidFill>
                <a:latin typeface="Berlin Sans FB" pitchFamily="34" charset="0"/>
              </a:rPr>
              <a:t>:</a:t>
            </a:r>
            <a:endParaRPr lang="pt-BR" sz="2200" dirty="0">
              <a:solidFill>
                <a:schemeClr val="tx1"/>
              </a:solidFill>
              <a:latin typeface="Berlin Sans FB" pitchFamily="34" charset="0"/>
            </a:endParaRPr>
          </a:p>
          <a:p>
            <a:pPr marL="903287" indent="-457200" algn="just">
              <a:spcBef>
                <a:spcPts val="1200"/>
              </a:spcBef>
              <a:buAutoNum type="alphaLcParenR"/>
            </a:pPr>
            <a:r>
              <a:rPr lang="pt-BR" sz="2200" dirty="0" smtClean="0">
                <a:solidFill>
                  <a:schemeClr val="tx1"/>
                </a:solidFill>
                <a:latin typeface="Berlin Sans FB" pitchFamily="34" charset="0"/>
              </a:rPr>
              <a:t>aos </a:t>
            </a:r>
            <a:r>
              <a:rPr lang="pt-BR" sz="2200" dirty="0">
                <a:solidFill>
                  <a:schemeClr val="tx1"/>
                </a:solidFill>
                <a:latin typeface="Berlin Sans FB" pitchFamily="34" charset="0"/>
              </a:rPr>
              <a:t>Estados que possuem menos de 50 municípios de pequeno porte </a:t>
            </a:r>
            <a:r>
              <a:rPr lang="pt-BR" sz="2200" dirty="0" smtClean="0">
                <a:solidFill>
                  <a:schemeClr val="tx1"/>
                </a:solidFill>
                <a:latin typeface="Berlin Sans FB" pitchFamily="34" charset="0"/>
              </a:rPr>
              <a:t>I, </a:t>
            </a:r>
            <a:r>
              <a:rPr lang="pt-BR" sz="2200" dirty="0">
                <a:solidFill>
                  <a:schemeClr val="tx1"/>
                </a:solidFill>
                <a:latin typeface="Berlin Sans FB" pitchFamily="34" charset="0"/>
              </a:rPr>
              <a:t>sem cobertura de </a:t>
            </a:r>
            <a:r>
              <a:rPr lang="pt-BR" sz="2200" dirty="0" smtClean="0">
                <a:solidFill>
                  <a:schemeClr val="tx1"/>
                </a:solidFill>
                <a:latin typeface="Berlin Sans FB" pitchFamily="34" charset="0"/>
              </a:rPr>
              <a:t>CREAS: cofinanciamento equivalente a 3 (três</a:t>
            </a:r>
            <a:r>
              <a:rPr lang="pt-BR" sz="2200" dirty="0">
                <a:solidFill>
                  <a:schemeClr val="tx1"/>
                </a:solidFill>
                <a:latin typeface="Berlin Sans FB" pitchFamily="34" charset="0"/>
              </a:rPr>
              <a:t>) </a:t>
            </a:r>
            <a:r>
              <a:rPr lang="pt-BR" sz="2200" dirty="0" smtClean="0">
                <a:solidFill>
                  <a:schemeClr val="tx1"/>
                </a:solidFill>
                <a:latin typeface="Berlin Sans FB" pitchFamily="34" charset="0"/>
              </a:rPr>
              <a:t>CREAS regionais: </a:t>
            </a:r>
          </a:p>
          <a:p>
            <a:pPr marL="446087" algn="ctr">
              <a:spcBef>
                <a:spcPts val="1200"/>
              </a:spcBef>
            </a:pPr>
            <a:r>
              <a:rPr lang="pt-BR" sz="2200" b="1" dirty="0" smtClean="0">
                <a:solidFill>
                  <a:schemeClr val="tx1"/>
                </a:solidFill>
                <a:latin typeface="Berlin Sans FB" pitchFamily="34" charset="0"/>
              </a:rPr>
              <a:t>AC/ AL/ AM/ AP/ ES/ MS/ PA/ PE/ RJ/ RO/ RR/ SE </a:t>
            </a:r>
          </a:p>
          <a:p>
            <a:pPr marL="903288" indent="-457200" algn="just">
              <a:spcBef>
                <a:spcPts val="1200"/>
              </a:spcBef>
              <a:buAutoNum type="alphaLcParenR" startAt="2"/>
            </a:pPr>
            <a:r>
              <a:rPr lang="pt-BR" sz="2200" dirty="0" smtClean="0">
                <a:solidFill>
                  <a:schemeClr val="tx1"/>
                </a:solidFill>
                <a:latin typeface="Berlin Sans FB" pitchFamily="34" charset="0"/>
              </a:rPr>
              <a:t>aos Estados que possuem mais de 50 municípios de pequeno porte I, sem cobertura de CREAS: cofinanciamento equivalente a 6 (seis) CREAS regionais:</a:t>
            </a:r>
          </a:p>
          <a:p>
            <a:pPr marL="446088" algn="ctr">
              <a:spcBef>
                <a:spcPts val="1200"/>
              </a:spcBef>
            </a:pPr>
            <a:r>
              <a:rPr lang="pt-BR" sz="2200" b="1" dirty="0" smtClean="0">
                <a:solidFill>
                  <a:schemeClr val="tx1"/>
                </a:solidFill>
                <a:latin typeface="Berlin Sans FB" pitchFamily="34" charset="0"/>
              </a:rPr>
              <a:t>BA/ CE/ GO/ MA/ MG/ MT/ PB/ PI/ PR/ RN/ RS/ SC/ SP/ TO</a:t>
            </a:r>
            <a:endParaRPr lang="pt-BR" sz="2200" b="1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13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9144000" cy="6910388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7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r>
              <a:rPr lang="pt-BR" sz="2700" dirty="0" smtClean="0">
                <a:solidFill>
                  <a:schemeClr val="tx1"/>
                </a:solidFill>
                <a:latin typeface="Berlin Sans FB Demi" pitchFamily="34" charset="0"/>
              </a:rPr>
              <a:t>Cenário da Regionalização </a:t>
            </a:r>
            <a:r>
              <a:rPr lang="pt-BR" sz="2700" dirty="0">
                <a:solidFill>
                  <a:schemeClr val="tx1"/>
                </a:solidFill>
                <a:latin typeface="Berlin Sans FB Demi" pitchFamily="34" charset="0"/>
              </a:rPr>
              <a:t>do Serviço </a:t>
            </a:r>
            <a:r>
              <a:rPr lang="pt-BR" sz="2700" dirty="0" smtClean="0">
                <a:solidFill>
                  <a:schemeClr val="tx1"/>
                </a:solidFill>
                <a:latin typeface="Berlin Sans FB Demi" pitchFamily="34" charset="0"/>
              </a:rPr>
              <a:t>do</a:t>
            </a:r>
            <a:endParaRPr lang="pt-BR" sz="27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r>
              <a:rPr lang="pt-BR" sz="2700" dirty="0">
                <a:solidFill>
                  <a:schemeClr val="tx1"/>
                </a:solidFill>
                <a:latin typeface="Berlin Sans FB Demi" pitchFamily="34" charset="0"/>
              </a:rPr>
              <a:t>PAEFI/ CREAS </a:t>
            </a:r>
            <a:endParaRPr lang="pt-BR" sz="27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27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27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12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12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12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12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12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12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12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12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12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12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12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2700" dirty="0" smtClean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051050" y="17510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pt-B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pt-B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650108"/>
              </p:ext>
            </p:extLst>
          </p:nvPr>
        </p:nvGraphicFramePr>
        <p:xfrm>
          <a:off x="323529" y="2060846"/>
          <a:ext cx="8496942" cy="338437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910320"/>
                <a:gridCol w="1343193"/>
                <a:gridCol w="1220482"/>
                <a:gridCol w="1581983"/>
                <a:gridCol w="1220482"/>
                <a:gridCol w="1220482"/>
              </a:tblGrid>
              <a:tr h="34913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Região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Cobertura CREAS em municípios de Pequeno I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03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Total de Municípios de Pequeno Porte I (&lt;20.000 hab)</a:t>
                      </a:r>
                      <a:endParaRPr lang="pt-BR" sz="1200" b="1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Cobertura de municípios cofinanciados</a:t>
                      </a:r>
                      <a:endParaRPr lang="pt-BR" sz="1200" b="1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Sem Cobertura do MDS </a:t>
                      </a:r>
                      <a:endParaRPr lang="pt-BR" sz="1200" b="1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09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 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CREAS Municipal cofinanciado</a:t>
                      </a:r>
                      <a:endParaRPr lang="pt-BR" sz="1200" b="1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Cobertura CREAS Regional (Sede/Vinculado)</a:t>
                      </a:r>
                      <a:endParaRPr lang="pt-BR" sz="1200" b="1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TOTAL Cobertura do MDS</a:t>
                      </a:r>
                      <a:endParaRPr lang="pt-BR" sz="1200" b="1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Norte</a:t>
                      </a:r>
                      <a:endParaRPr lang="pt-BR" sz="1600" b="1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276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13%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2%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15%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85%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913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Nordeste</a:t>
                      </a:r>
                      <a:endParaRPr lang="pt-BR" sz="1600" b="1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1.195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17%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19%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36%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64%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913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Sudeste</a:t>
                      </a:r>
                      <a:endParaRPr lang="pt-BR" sz="1600" b="1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1.145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6%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1%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7%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93%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913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Sul</a:t>
                      </a:r>
                      <a:endParaRPr lang="pt-BR" sz="1600" b="1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943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7%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0%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7%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93%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913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Centro-Oeste</a:t>
                      </a:r>
                      <a:endParaRPr lang="pt-BR" sz="1600" b="1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360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26%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0%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26%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74%</a:t>
                      </a:r>
                      <a:endParaRPr lang="pt-BR" sz="1800" b="0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9130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Brasil</a:t>
                      </a:r>
                      <a:endParaRPr lang="pt-BR" sz="1600" b="1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3.919</a:t>
                      </a:r>
                      <a:endParaRPr lang="pt-BR" sz="1800" b="1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12%</a:t>
                      </a:r>
                      <a:endParaRPr lang="pt-BR" sz="1800" b="1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6%</a:t>
                      </a:r>
                      <a:endParaRPr lang="pt-BR" sz="1800" b="1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18%</a:t>
                      </a:r>
                      <a:endParaRPr lang="pt-BR" sz="1800" b="1" i="0" u="none" strike="noStrike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82%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99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979712" y="1484784"/>
            <a:ext cx="5400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4800" b="1" dirty="0">
                <a:solidFill>
                  <a:prstClr val="black"/>
                </a:solidFill>
              </a:rPr>
              <a:t>Modelo de oferta do Acolhimento no SUAS – Alta </a:t>
            </a:r>
            <a:r>
              <a:rPr lang="pt-BR" sz="4800" b="1" dirty="0" smtClean="0">
                <a:solidFill>
                  <a:prstClr val="black"/>
                </a:solidFill>
              </a:rPr>
              <a:t>Complexidade</a:t>
            </a:r>
            <a:endParaRPr lang="pt-BR" sz="4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34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379769"/>
              </p:ext>
            </p:extLst>
          </p:nvPr>
        </p:nvGraphicFramePr>
        <p:xfrm>
          <a:off x="107504" y="116632"/>
          <a:ext cx="8928991" cy="67442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23366"/>
                <a:gridCol w="3223366"/>
                <a:gridCol w="2482259"/>
              </a:tblGrid>
              <a:tr h="364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  <a:latin typeface="Berlin Sans FB" pitchFamily="34" charset="0"/>
                        </a:rPr>
                        <a:t>Serviço</a:t>
                      </a:r>
                      <a:endParaRPr lang="pt-BR" sz="1200" dirty="0">
                        <a:effectLst/>
                        <a:latin typeface="Berlin Sans FB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240" marR="47240" marT="23620" marB="2362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  <a:latin typeface="Berlin Sans FB" pitchFamily="34" charset="0"/>
                        </a:rPr>
                        <a:t>Público</a:t>
                      </a:r>
                      <a:endParaRPr lang="pt-BR" sz="1200">
                        <a:effectLst/>
                        <a:latin typeface="Berlin Sans FB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240" marR="47240" marT="23620" marB="2362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  <a:latin typeface="Berlin Sans FB" pitchFamily="34" charset="0"/>
                        </a:rPr>
                        <a:t>Unidade</a:t>
                      </a:r>
                      <a:endParaRPr lang="pt-BR" sz="1200">
                        <a:effectLst/>
                        <a:latin typeface="Berlin Sans FB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240" marR="47240" marT="23620" marB="23620"/>
                </a:tc>
              </a:tr>
              <a:tr h="331325">
                <a:tc rowSpan="8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 dirty="0">
                          <a:effectLst/>
                          <a:latin typeface="Berlin Sans FB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 dirty="0">
                          <a:effectLst/>
                          <a:latin typeface="Berlin Sans FB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 dirty="0">
                          <a:effectLst/>
                          <a:latin typeface="Berlin Sans FB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 dirty="0">
                          <a:effectLst/>
                          <a:latin typeface="Berlin Sans FB" pitchFamily="34" charset="0"/>
                        </a:rPr>
                        <a:t>Serviço de 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 dirty="0">
                          <a:effectLst/>
                          <a:latin typeface="Berlin Sans FB" pitchFamily="34" charset="0"/>
                        </a:rPr>
                        <a:t>Acolhimento Institucional</a:t>
                      </a:r>
                      <a:endParaRPr lang="pt-BR" sz="1200" b="1" dirty="0">
                        <a:effectLst/>
                        <a:latin typeface="Berlin Sans FB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240" marR="47240" marT="23620" marB="23620">
                    <a:lnR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  <a:latin typeface="Berlin Sans FB" pitchFamily="34" charset="0"/>
                        </a:rPr>
                        <a:t>Crianças e adolescentes</a:t>
                      </a:r>
                      <a:endParaRPr lang="pt-BR" sz="1200" dirty="0">
                        <a:effectLst/>
                        <a:latin typeface="Berlin Sans FB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240" marR="47240" marT="23620" marB="23620"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  <a:latin typeface="Berlin Sans FB" pitchFamily="34" charset="0"/>
                        </a:rPr>
                        <a:t>Casa Lar (limite de 10 crianças) </a:t>
                      </a:r>
                      <a:endParaRPr lang="pt-BR" sz="1200">
                        <a:effectLst/>
                        <a:latin typeface="Berlin Sans FB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240" marR="47240" marT="23620" marB="23620"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13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  <a:latin typeface="Berlin Sans FB" pitchFamily="34" charset="0"/>
                        </a:rPr>
                        <a:t>Abrigo institucional (20 crianças).</a:t>
                      </a:r>
                      <a:endParaRPr lang="pt-BR" sz="1200">
                        <a:effectLst/>
                        <a:latin typeface="Berlin Sans FB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240" marR="47240" marT="23620" marB="23620"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2942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  <a:latin typeface="Berlin Sans FB" pitchFamily="34" charset="0"/>
                        </a:rPr>
                        <a:t>Adultos e famílias</a:t>
                      </a:r>
                      <a:endParaRPr lang="pt-BR" sz="1200" dirty="0">
                        <a:effectLst/>
                        <a:latin typeface="Berlin Sans FB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240" marR="47240" marT="23620" marB="23620"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  <a:latin typeface="Berlin Sans FB" pitchFamily="34" charset="0"/>
                        </a:rPr>
                        <a:t>Casa de Passagem Até 50 pessoas por unidade.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  <a:latin typeface="Berlin Sans FB" pitchFamily="34" charset="0"/>
                        </a:rPr>
                        <a:t>Acolhimento imediato e emergencial, em qualquer horário, por período não superior a 90 dias. </a:t>
                      </a:r>
                      <a:endParaRPr lang="pt-BR" sz="1200">
                        <a:effectLst/>
                        <a:latin typeface="Berlin Sans FB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240" marR="47240" marT="23620" marB="23620"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03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  <a:latin typeface="Berlin Sans FB" pitchFamily="34" charset="0"/>
                        </a:rPr>
                        <a:t>Abrigo institucional (limite 50 pessoas e 4 por quarto);</a:t>
                      </a:r>
                      <a:endParaRPr lang="pt-BR" sz="1200">
                        <a:effectLst/>
                        <a:latin typeface="Berlin Sans FB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240" marR="47240" marT="23620" marB="23620"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13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  <a:latin typeface="Berlin Sans FB" pitchFamily="34" charset="0"/>
                        </a:rPr>
                        <a:t>Jovens e adultos com deficiência</a:t>
                      </a:r>
                      <a:endParaRPr lang="pt-BR" sz="1200">
                        <a:effectLst/>
                        <a:latin typeface="Berlin Sans FB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240" marR="47240" marT="23620" marB="23620"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  <a:latin typeface="Berlin Sans FB" pitchFamily="34" charset="0"/>
                        </a:rPr>
                        <a:t>Residência Inclusiva</a:t>
                      </a:r>
                      <a:endParaRPr lang="pt-BR" sz="1200">
                        <a:effectLst/>
                        <a:latin typeface="Berlin Sans FB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240" marR="47240" marT="23620" marB="23620"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13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  <a:latin typeface="Berlin Sans FB" pitchFamily="34" charset="0"/>
                        </a:rPr>
                        <a:t>Idosos</a:t>
                      </a:r>
                      <a:endParaRPr lang="pt-BR" sz="1200">
                        <a:effectLst/>
                        <a:latin typeface="Berlin Sans FB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240" marR="47240" marT="23620" marB="23620"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  <a:latin typeface="Berlin Sans FB" pitchFamily="34" charset="0"/>
                        </a:rPr>
                        <a:t>Casa Lar (limite de 10 pessoas)</a:t>
                      </a:r>
                      <a:endParaRPr lang="pt-BR" sz="1200">
                        <a:effectLst/>
                        <a:latin typeface="Berlin Sans FB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240" marR="47240" marT="23620" marB="23620"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13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  <a:latin typeface="Berlin Sans FB" pitchFamily="34" charset="0"/>
                        </a:rPr>
                        <a:t>Abrigo institucional</a:t>
                      </a:r>
                      <a:endParaRPr lang="pt-BR" sz="1200">
                        <a:effectLst/>
                        <a:latin typeface="Berlin Sans FB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240" marR="47240" marT="23620" marB="23620"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13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  <a:latin typeface="Berlin Sans FB" pitchFamily="34" charset="0"/>
                        </a:rPr>
                        <a:t>Mulheres em situação de violência</a:t>
                      </a:r>
                      <a:endParaRPr lang="pt-BR" sz="1200">
                        <a:effectLst/>
                        <a:latin typeface="Berlin Sans FB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240" marR="47240" marT="23620" marB="23620"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  <a:latin typeface="Berlin Sans FB" pitchFamily="34" charset="0"/>
                        </a:rPr>
                        <a:t>Abrigo institucional</a:t>
                      </a:r>
                      <a:endParaRPr lang="pt-BR" sz="1200">
                        <a:effectLst/>
                        <a:latin typeface="Berlin Sans FB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240" marR="47240" marT="23620" marB="23620"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0316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 dirty="0">
                          <a:effectLst/>
                          <a:latin typeface="Berlin Sans FB" pitchFamily="34" charset="0"/>
                        </a:rPr>
                        <a:t> Serviço de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 dirty="0">
                          <a:effectLst/>
                          <a:latin typeface="Berlin Sans FB" pitchFamily="34" charset="0"/>
                        </a:rPr>
                        <a:t>Acolhimento em Repúblicas</a:t>
                      </a:r>
                      <a:endParaRPr lang="pt-BR" sz="1200" b="1" dirty="0">
                        <a:effectLst/>
                        <a:latin typeface="Berlin Sans FB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240" marR="47240" marT="23620" marB="23620">
                    <a:lnR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  <a:latin typeface="Berlin Sans FB" pitchFamily="34" charset="0"/>
                        </a:rPr>
                        <a:t>Jovens entre 18 e 21 anos</a:t>
                      </a:r>
                      <a:endParaRPr lang="pt-BR" sz="1200" dirty="0">
                        <a:effectLst/>
                        <a:latin typeface="Berlin Sans FB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240" marR="47240" marT="23620" marB="23620"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 smtClean="0">
                          <a:effectLst/>
                          <a:latin typeface="Berlin Sans FB" pitchFamily="34" charset="0"/>
                        </a:rPr>
                        <a:t>República (Até 6 pessoas por unidade)</a:t>
                      </a:r>
                      <a:endParaRPr lang="pt-BR" sz="1200" dirty="0">
                        <a:effectLst/>
                        <a:latin typeface="Berlin Sans FB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240" marR="47240" marT="23620" marB="23620"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764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  <a:latin typeface="Berlin Sans FB" pitchFamily="34" charset="0"/>
                        </a:rPr>
                        <a:t>Adultos em processo de saída das ruas</a:t>
                      </a:r>
                      <a:endParaRPr lang="pt-BR" sz="1200">
                        <a:effectLst/>
                        <a:latin typeface="Berlin Sans FB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240" marR="47240" marT="23620" marB="23620"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  <a:latin typeface="Berlin Sans FB" pitchFamily="34" charset="0"/>
                        </a:rPr>
                        <a:t>República (até 10 pessoas)</a:t>
                      </a:r>
                      <a:endParaRPr lang="pt-BR" sz="1200">
                        <a:effectLst/>
                        <a:latin typeface="Berlin Sans FB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240" marR="47240" marT="23620" marB="23620"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13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  <a:latin typeface="Berlin Sans FB" pitchFamily="34" charset="0"/>
                        </a:rPr>
                        <a:t>Idosos</a:t>
                      </a:r>
                      <a:endParaRPr lang="pt-BR" sz="1200">
                        <a:effectLst/>
                        <a:latin typeface="Berlin Sans FB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240" marR="47240" marT="23620" marB="23620"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  <a:latin typeface="Berlin Sans FB" pitchFamily="34" charset="0"/>
                        </a:rPr>
                        <a:t>República</a:t>
                      </a:r>
                      <a:endParaRPr lang="pt-BR" sz="1200">
                        <a:effectLst/>
                        <a:latin typeface="Berlin Sans FB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240" marR="47240" marT="23620" marB="23620"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553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 dirty="0">
                          <a:effectLst/>
                          <a:latin typeface="Berlin Sans FB" pitchFamily="34" charset="0"/>
                        </a:rPr>
                        <a:t>Serviço de Acolhimento em Família Acolhedora</a:t>
                      </a:r>
                      <a:endParaRPr lang="pt-BR" sz="1200" b="1" dirty="0">
                        <a:effectLst/>
                        <a:latin typeface="Berlin Sans FB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240" marR="47240" marT="23620" marB="23620">
                    <a:lnR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  <a:latin typeface="Berlin Sans FB" pitchFamily="34" charset="0"/>
                        </a:rPr>
                        <a:t>Crianças e adolescentes</a:t>
                      </a:r>
                      <a:endParaRPr lang="pt-BR" sz="1200">
                        <a:effectLst/>
                        <a:latin typeface="Berlin Sans FB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240" marR="47240" marT="23620" marB="23620"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  <a:latin typeface="Berlin Sans FB" pitchFamily="34" charset="0"/>
                        </a:rPr>
                        <a:t>Unidade de referência PSE e residência da Família Acolhedora </a:t>
                      </a:r>
                      <a:endParaRPr lang="pt-BR" sz="1200" dirty="0">
                        <a:effectLst/>
                        <a:latin typeface="Berlin Sans FB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240" marR="47240" marT="23620" marB="23620"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05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1" dirty="0">
                          <a:effectLst/>
                          <a:latin typeface="Berlin Sans FB" pitchFamily="34" charset="0"/>
                        </a:rPr>
                        <a:t>Serviço de Proteção em Situações de Calamidades Públicas e Emergências</a:t>
                      </a:r>
                      <a:endParaRPr lang="pt-BR" sz="1200" b="1" dirty="0">
                        <a:effectLst/>
                        <a:latin typeface="Berlin Sans FB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240" marR="47240" marT="23620" marB="23620">
                    <a:lnR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  <a:latin typeface="Berlin Sans FB" pitchFamily="34" charset="0"/>
                        </a:rPr>
                        <a:t>Famílias e indivíduos</a:t>
                      </a:r>
                      <a:endParaRPr lang="pt-BR" sz="1200">
                        <a:effectLst/>
                        <a:latin typeface="Berlin Sans FB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240" marR="47240" marT="23620" marB="23620"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  <a:latin typeface="Berlin Sans FB" pitchFamily="34" charset="0"/>
                        </a:rPr>
                        <a:t>Unidades referenciadas ao órgão gestor da Assistência Social</a:t>
                      </a:r>
                      <a:endParaRPr lang="pt-BR" sz="1200" dirty="0">
                        <a:effectLst/>
                        <a:latin typeface="Berlin Sans FB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240" marR="47240" marT="23620" marB="23620">
                    <a:lnL w="317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16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899592" y="1628800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r>
              <a:rPr lang="pt-BR" sz="3600" dirty="0" smtClean="0">
                <a:latin typeface="Berlin Sans FB Demi" pitchFamily="34" charset="0"/>
              </a:rPr>
              <a:t>Proposta de Regionalização dos Serviços de Acolhimento para Crianças, Adolescentes e Jovens</a:t>
            </a:r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86676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9144000" cy="6957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endParaRPr lang="pt-B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endParaRPr lang="pt-B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endParaRPr lang="pt-B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endParaRPr lang="pt-B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endParaRPr lang="pt-B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r>
              <a:rPr lang="pt-BR" sz="2800" dirty="0" smtClean="0">
                <a:solidFill>
                  <a:schemeClr val="tx1"/>
                </a:solidFill>
                <a:latin typeface="Berlin Sans FB Demi" pitchFamily="34" charset="0"/>
              </a:rPr>
              <a:t>Parâmetros:</a:t>
            </a: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   </a:t>
            </a:r>
          </a:p>
          <a:p>
            <a:pPr algn="just" defTabSz="914400"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  <a:p>
            <a:pPr marL="457200" indent="-457200" algn="just" defTabSz="914400">
              <a:buFont typeface="Wingdings" pitchFamily="2" charset="2"/>
              <a:buChar char="ü"/>
              <a:defRPr/>
            </a:pPr>
            <a:r>
              <a:rPr lang="pt-BR" sz="2400" dirty="0">
                <a:solidFill>
                  <a:schemeClr val="tx1"/>
                </a:solidFill>
                <a:latin typeface="Berlin Sans FB Demi" pitchFamily="34" charset="0"/>
              </a:rPr>
              <a:t>A oferta regionalizada se destina aos </a:t>
            </a:r>
            <a:r>
              <a:rPr lang="pt-BR" sz="2400" dirty="0" smtClean="0">
                <a:solidFill>
                  <a:schemeClr val="tx1"/>
                </a:solidFill>
                <a:latin typeface="Berlin Sans FB Demi" pitchFamily="34" charset="0"/>
              </a:rPr>
              <a:t>municípios:</a:t>
            </a:r>
          </a:p>
          <a:p>
            <a:pPr marL="342900" indent="-342900" algn="just" defTabSz="914400">
              <a:buFont typeface="Wingdings" panose="05000000000000000000" pitchFamily="2" charset="2"/>
              <a:buChar char="v"/>
              <a:defRPr/>
            </a:pPr>
            <a:r>
              <a:rPr lang="pt-BR" sz="2200" dirty="0" smtClean="0">
                <a:solidFill>
                  <a:schemeClr val="tx1"/>
                </a:solidFill>
                <a:latin typeface="Berlin Sans FB Demi" pitchFamily="34" charset="0"/>
              </a:rPr>
              <a:t>Com </a:t>
            </a:r>
            <a:r>
              <a:rPr lang="pt-BR" sz="2200" dirty="0">
                <a:solidFill>
                  <a:schemeClr val="tx1"/>
                </a:solidFill>
                <a:latin typeface="Berlin Sans FB Demi" pitchFamily="34" charset="0"/>
              </a:rPr>
              <a:t>população inferior a 50 mil habitantes; </a:t>
            </a:r>
          </a:p>
          <a:p>
            <a:pPr marL="342900" indent="-342900" algn="just" defTabSz="914400">
              <a:buFont typeface="Wingdings" panose="05000000000000000000" pitchFamily="2" charset="2"/>
              <a:buChar char="v"/>
              <a:defRPr/>
            </a:pPr>
            <a:r>
              <a:rPr lang="pt-BR" sz="2200" dirty="0" smtClean="0">
                <a:solidFill>
                  <a:schemeClr val="tx1"/>
                </a:solidFill>
                <a:latin typeface="Berlin Sans FB Demi" pitchFamily="34" charset="0"/>
              </a:rPr>
              <a:t>Sem </a:t>
            </a:r>
            <a:r>
              <a:rPr lang="pt-BR" sz="2200" dirty="0" err="1">
                <a:solidFill>
                  <a:schemeClr val="tx1"/>
                </a:solidFill>
                <a:latin typeface="Berlin Sans FB Demi" pitchFamily="34" charset="0"/>
              </a:rPr>
              <a:t>cofinanciamento</a:t>
            </a:r>
            <a:r>
              <a:rPr lang="pt-BR" sz="2200" dirty="0">
                <a:solidFill>
                  <a:schemeClr val="tx1"/>
                </a:solidFill>
                <a:latin typeface="Berlin Sans FB Demi" pitchFamily="34" charset="0"/>
              </a:rPr>
              <a:t> federal para a oferta dos Serviços de Acolhimento para Crianças, Adolescentes e Jovens; </a:t>
            </a:r>
          </a:p>
          <a:p>
            <a:pPr marL="342900" indent="-342900" algn="just" defTabSz="914400">
              <a:buFont typeface="Wingdings" panose="05000000000000000000" pitchFamily="2" charset="2"/>
              <a:buChar char="v"/>
              <a:defRPr/>
            </a:pPr>
            <a:r>
              <a:rPr lang="pt-BR" sz="2200" dirty="0" smtClean="0">
                <a:solidFill>
                  <a:schemeClr val="tx1"/>
                </a:solidFill>
                <a:latin typeface="Berlin Sans FB Demi" pitchFamily="34" charset="0"/>
              </a:rPr>
              <a:t>Que </a:t>
            </a:r>
            <a:r>
              <a:rPr lang="pt-BR" sz="2200" dirty="0">
                <a:solidFill>
                  <a:schemeClr val="tx1"/>
                </a:solidFill>
                <a:latin typeface="Berlin Sans FB Demi" pitchFamily="34" charset="0"/>
              </a:rPr>
              <a:t>não estejam com o serviço implantado ou em processo de implantação;</a:t>
            </a:r>
          </a:p>
          <a:p>
            <a:pPr marL="342900" indent="-342900" algn="just" defTabSz="914400">
              <a:buFont typeface="Wingdings" panose="05000000000000000000" pitchFamily="2" charset="2"/>
              <a:buChar char="v"/>
              <a:defRPr/>
            </a:pPr>
            <a:r>
              <a:rPr lang="pt-BR" sz="2200" dirty="0" smtClean="0">
                <a:solidFill>
                  <a:schemeClr val="tx1"/>
                </a:solidFill>
                <a:latin typeface="Berlin Sans FB Demi" pitchFamily="34" charset="0"/>
              </a:rPr>
              <a:t>Que </a:t>
            </a:r>
            <a:r>
              <a:rPr lang="pt-BR" sz="2200" dirty="0">
                <a:solidFill>
                  <a:schemeClr val="tx1"/>
                </a:solidFill>
                <a:latin typeface="Berlin Sans FB Demi" pitchFamily="34" charset="0"/>
              </a:rPr>
              <a:t>não </a:t>
            </a:r>
            <a:r>
              <a:rPr lang="pt-BR" sz="2200" dirty="0" smtClean="0">
                <a:solidFill>
                  <a:schemeClr val="tx1"/>
                </a:solidFill>
                <a:latin typeface="Berlin Sans FB Demi" pitchFamily="34" charset="0"/>
              </a:rPr>
              <a:t>tenham sido </a:t>
            </a:r>
            <a:r>
              <a:rPr lang="pt-BR" sz="2200" dirty="0">
                <a:solidFill>
                  <a:schemeClr val="tx1"/>
                </a:solidFill>
                <a:latin typeface="Berlin Sans FB Demi" pitchFamily="34" charset="0"/>
              </a:rPr>
              <a:t>considerados elegíveis </a:t>
            </a:r>
            <a:r>
              <a:rPr lang="pt-BR" sz="2200" dirty="0" smtClean="0">
                <a:solidFill>
                  <a:schemeClr val="tx1"/>
                </a:solidFill>
                <a:latin typeface="Berlin Sans FB Demi" pitchFamily="34" charset="0"/>
              </a:rPr>
              <a:t>pela </a:t>
            </a:r>
            <a:r>
              <a:rPr lang="pt-BR" sz="2200" dirty="0">
                <a:solidFill>
                  <a:schemeClr val="tx1"/>
                </a:solidFill>
                <a:latin typeface="Berlin Sans FB Demi" pitchFamily="34" charset="0"/>
              </a:rPr>
              <a:t>Resolução CNAS nº 23/2013. </a:t>
            </a:r>
            <a:endParaRPr lang="pt-BR" sz="22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22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22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anose="05000000000000000000" pitchFamily="2" charset="2"/>
              <a:buChar char="ü"/>
              <a:defRPr/>
            </a:pPr>
            <a:r>
              <a:rPr lang="pt-BR" sz="2400" dirty="0" smtClean="0">
                <a:solidFill>
                  <a:schemeClr val="tx1"/>
                </a:solidFill>
                <a:latin typeface="Berlin Sans FB Demi" pitchFamily="34" charset="0"/>
              </a:rPr>
              <a:t>Modalidades de serviços abrangidos:</a:t>
            </a:r>
            <a:endParaRPr lang="pt-BR" sz="2400" dirty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v"/>
              <a:defRPr/>
            </a:pPr>
            <a:r>
              <a:rPr lang="pt-BR" sz="2200" dirty="0" smtClean="0">
                <a:solidFill>
                  <a:schemeClr val="tx1"/>
                </a:solidFill>
                <a:latin typeface="Berlin Sans FB Demi" pitchFamily="34" charset="0"/>
              </a:rPr>
              <a:t>Serviços </a:t>
            </a:r>
            <a:r>
              <a:rPr lang="pt-BR" sz="2200" dirty="0">
                <a:solidFill>
                  <a:schemeClr val="tx1"/>
                </a:solidFill>
                <a:latin typeface="Berlin Sans FB Demi" pitchFamily="34" charset="0"/>
              </a:rPr>
              <a:t>de Acolhimento Institucional (abrigo e </a:t>
            </a:r>
            <a:r>
              <a:rPr lang="pt-BR" sz="2200" dirty="0" err="1">
                <a:solidFill>
                  <a:schemeClr val="tx1"/>
                </a:solidFill>
                <a:latin typeface="Berlin Sans FB Demi" pitchFamily="34" charset="0"/>
              </a:rPr>
              <a:t>casa-lar</a:t>
            </a:r>
            <a:r>
              <a:rPr lang="pt-BR" sz="2200" dirty="0">
                <a:solidFill>
                  <a:schemeClr val="tx1"/>
                </a:solidFill>
                <a:latin typeface="Berlin Sans FB Demi" pitchFamily="34" charset="0"/>
              </a:rPr>
              <a:t>);</a:t>
            </a:r>
          </a:p>
          <a:p>
            <a:pPr marL="457200" indent="-457200" algn="just" defTabSz="914400">
              <a:buFont typeface="Wingdings" pitchFamily="2" charset="2"/>
              <a:buChar char="v"/>
              <a:defRPr/>
            </a:pPr>
            <a:r>
              <a:rPr lang="pt-BR" sz="2200" dirty="0">
                <a:solidFill>
                  <a:schemeClr val="tx1"/>
                </a:solidFill>
                <a:latin typeface="Berlin Sans FB Demi" pitchFamily="34" charset="0"/>
              </a:rPr>
              <a:t>Serviços de Acolhimento em Família Acolhedora;</a:t>
            </a:r>
          </a:p>
          <a:p>
            <a:pPr marL="457200" indent="-457200" algn="just" defTabSz="914400">
              <a:buFont typeface="Wingdings" pitchFamily="2" charset="2"/>
              <a:buChar char="v"/>
              <a:defRPr/>
            </a:pPr>
            <a:r>
              <a:rPr lang="pt-BR" sz="2200" dirty="0">
                <a:solidFill>
                  <a:schemeClr val="tx1"/>
                </a:solidFill>
                <a:latin typeface="Berlin Sans FB Demi" pitchFamily="34" charset="0"/>
              </a:rPr>
              <a:t>Serviços de Acolhimento em República.</a:t>
            </a:r>
          </a:p>
          <a:p>
            <a:pPr algn="ctr" defTabSz="914400">
              <a:defRPr/>
            </a:pPr>
            <a:r>
              <a:rPr lang="pt-BR" sz="2800" dirty="0">
                <a:solidFill>
                  <a:schemeClr val="tx1"/>
                </a:solidFill>
                <a:latin typeface="Berlin Sans FB Demi" pitchFamily="34" charset="0"/>
              </a:rPr>
              <a:t/>
            </a:r>
            <a:br>
              <a:rPr lang="pt-BR" sz="2800" dirty="0">
                <a:solidFill>
                  <a:schemeClr val="tx1"/>
                </a:solidFill>
                <a:latin typeface="Berlin Sans FB Demi" pitchFamily="34" charset="0"/>
              </a:rPr>
            </a:b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  <a:p>
            <a:pPr algn="ctr"/>
            <a:endParaRPr lang="pt-BR" sz="32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3200" dirty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  <a:p>
            <a:pPr algn="ctr"/>
            <a:endParaRPr lang="pt-BR" sz="3200" dirty="0" smtClean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  <a:p>
            <a:pPr algn="ctr"/>
            <a:r>
              <a:rPr lang="pt-BR" sz="3200" dirty="0">
                <a:solidFill>
                  <a:schemeClr val="tx1"/>
                </a:solidFill>
              </a:rPr>
              <a:t/>
            </a:r>
            <a:br>
              <a:rPr lang="pt-BR" sz="3200" dirty="0">
                <a:solidFill>
                  <a:schemeClr val="tx1"/>
                </a:solidFill>
              </a:rPr>
            </a:br>
            <a:r>
              <a:rPr lang="pt-BR" sz="3200" dirty="0">
                <a:solidFill>
                  <a:schemeClr val="tx1"/>
                </a:solidFill>
                <a:latin typeface="Berlin Sans FB Demi" pitchFamily="34" charset="0"/>
              </a:rPr>
              <a:t/>
            </a:r>
            <a:br>
              <a:rPr lang="pt-BR" sz="3200" dirty="0">
                <a:solidFill>
                  <a:schemeClr val="tx1"/>
                </a:solidFill>
                <a:latin typeface="Berlin Sans FB Demi" pitchFamily="34" charset="0"/>
              </a:rPr>
            </a:br>
            <a:endParaRPr lang="pt-BR" sz="32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3200" dirty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2156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9144000" cy="6975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600" dirty="0" smtClean="0">
              <a:solidFill>
                <a:schemeClr val="accent3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  <a:p>
            <a:pPr algn="ctr"/>
            <a:endParaRPr lang="pt-BR" sz="2600" dirty="0" smtClean="0">
              <a:solidFill>
                <a:schemeClr val="accent3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  <a:latin typeface="Berlin Sans FB Demi" pitchFamily="34" charset="0"/>
              </a:rPr>
              <a:t>Oferta </a:t>
            </a:r>
            <a:r>
              <a:rPr lang="pt-BR" sz="2800" dirty="0">
                <a:solidFill>
                  <a:schemeClr val="accent3">
                    <a:lumMod val="75000"/>
                  </a:schemeClr>
                </a:solidFill>
                <a:latin typeface="Berlin Sans FB Demi" pitchFamily="34" charset="0"/>
              </a:rPr>
              <a:t>regionalizada:</a:t>
            </a:r>
          </a:p>
          <a:p>
            <a:pPr algn="just" defTabSz="914400">
              <a:defRPr/>
            </a:pPr>
            <a:r>
              <a:rPr lang="pt-BR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   </a:t>
            </a:r>
            <a:endParaRPr lang="pt-BR" sz="2800" dirty="0">
              <a:solidFill>
                <a:schemeClr val="accent3">
                  <a:lumMod val="60000"/>
                  <a:lumOff val="40000"/>
                </a:schemeClr>
              </a:solidFill>
              <a:latin typeface="Berlin Sans FB Demi" pitchFamily="34" charset="0"/>
              <a:cs typeface="Aharoni" pitchFamily="2" charset="-79"/>
            </a:endParaRPr>
          </a:p>
          <a:p>
            <a:pPr algn="ctr" defTabSz="914400">
              <a:defRPr/>
            </a:pPr>
            <a:endParaRPr lang="pt-BR" sz="2800" dirty="0">
              <a:solidFill>
                <a:schemeClr val="accent3">
                  <a:lumMod val="60000"/>
                  <a:lumOff val="40000"/>
                </a:schemeClr>
              </a:solidFill>
              <a:latin typeface="Berlin Sans FB Demi" pitchFamily="34" charset="0"/>
              <a:cs typeface="Aharoni" pitchFamily="2" charset="-79"/>
            </a:endParaRPr>
          </a:p>
          <a:p>
            <a:pPr algn="ctr" defTabSz="914400">
              <a:defRPr/>
            </a:pPr>
            <a:r>
              <a:rPr lang="pt-BR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pt-BR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pt-BR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/>
            </a:r>
            <a:br>
              <a:rPr lang="pt-BR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Berlin Sans FB Demi" pitchFamily="34" charset="0"/>
              </a:rPr>
            </a:br>
            <a:endParaRPr lang="pt-BR" sz="2800" dirty="0">
              <a:solidFill>
                <a:schemeClr val="accent3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>
              <a:solidFill>
                <a:schemeClr val="accent3">
                  <a:lumMod val="60000"/>
                  <a:lumOff val="40000"/>
                </a:schemeClr>
              </a:solidFill>
              <a:latin typeface="Berlin Sans FB Demi" pitchFamily="34" charset="0"/>
              <a:cs typeface="Aharoni" pitchFamily="2" charset="-79"/>
            </a:endParaRPr>
          </a:p>
          <a:p>
            <a:pPr algn="ctr"/>
            <a:endParaRPr lang="pt-BR" sz="3200" dirty="0">
              <a:solidFill>
                <a:schemeClr val="accent3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  <a:p>
            <a:pPr algn="just"/>
            <a:endParaRPr lang="pt-BR" sz="2600" dirty="0" smtClean="0">
              <a:solidFill>
                <a:schemeClr val="accent3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  <a:p>
            <a:pPr algn="just"/>
            <a:endParaRPr lang="pt-BR" sz="2600" dirty="0" smtClean="0">
              <a:solidFill>
                <a:schemeClr val="accent3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  <a:p>
            <a:pPr algn="ctr"/>
            <a:endParaRPr lang="pt-BR" sz="3200" dirty="0">
              <a:solidFill>
                <a:schemeClr val="accent3">
                  <a:lumMod val="60000"/>
                  <a:lumOff val="40000"/>
                </a:schemeClr>
              </a:solidFill>
              <a:latin typeface="Berlin Sans FB Demi" pitchFamily="34" charset="0"/>
              <a:cs typeface="Aharoni" pitchFamily="2" charset="-79"/>
            </a:endParaRPr>
          </a:p>
          <a:p>
            <a:pPr algn="ctr"/>
            <a:endParaRPr lang="pt-BR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Berlin Sans FB Demi" pitchFamily="34" charset="0"/>
              <a:cs typeface="Aharoni" pitchFamily="2" charset="-79"/>
            </a:endParaRPr>
          </a:p>
          <a:p>
            <a:pPr algn="ctr"/>
            <a:r>
              <a:rPr lang="pt-BR" sz="3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pt-BR" sz="32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pt-BR" sz="3200" dirty="0">
                <a:solidFill>
                  <a:schemeClr val="accent3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/>
            </a:r>
            <a:br>
              <a:rPr lang="pt-BR" sz="3200" dirty="0">
                <a:solidFill>
                  <a:schemeClr val="accent3">
                    <a:lumMod val="60000"/>
                    <a:lumOff val="40000"/>
                  </a:schemeClr>
                </a:solidFill>
                <a:latin typeface="Berlin Sans FB Demi" pitchFamily="34" charset="0"/>
              </a:rPr>
            </a:br>
            <a:endParaRPr lang="pt-BR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  <a:p>
            <a:pPr algn="ctr"/>
            <a:endParaRPr lang="pt-BR" sz="3200" dirty="0">
              <a:solidFill>
                <a:schemeClr val="accent3">
                  <a:lumMod val="60000"/>
                  <a:lumOff val="40000"/>
                </a:schemeClr>
              </a:solidFill>
              <a:latin typeface="Berlin Sans FB Demi" pitchFamily="34" charset="0"/>
              <a:cs typeface="Aharoni" pitchFamily="2" charset="-79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23528" y="908720"/>
            <a:ext cx="8424936" cy="281615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algn="just" defTabSz="914400">
              <a:defRPr/>
            </a:pPr>
            <a:r>
              <a:rPr lang="pt-BR" sz="2200" u="sng" dirty="0" smtClean="0">
                <a:solidFill>
                  <a:prstClr val="black"/>
                </a:solidFill>
                <a:latin typeface="Berlin Sans FB" pitchFamily="34" charset="0"/>
                <a:ea typeface="+mn-ea"/>
                <a:cs typeface="+mn-cs"/>
              </a:rPr>
              <a:t>ESTADOS</a:t>
            </a:r>
            <a:r>
              <a:rPr lang="pt-BR" sz="2000" dirty="0" smtClean="0">
                <a:solidFill>
                  <a:prstClr val="black"/>
                </a:solidFill>
                <a:latin typeface="Berlin Sans FB" pitchFamily="34" charset="0"/>
                <a:ea typeface="+mn-ea"/>
                <a:cs typeface="+mn-cs"/>
              </a:rPr>
              <a:t>: </a:t>
            </a:r>
            <a:r>
              <a:rPr lang="pt-BR" sz="1850" dirty="0" smtClean="0">
                <a:solidFill>
                  <a:prstClr val="black"/>
                </a:solidFill>
                <a:latin typeface="Berlin Sans FB" pitchFamily="34" charset="0"/>
                <a:ea typeface="+mn-ea"/>
                <a:cs typeface="+mn-cs"/>
              </a:rPr>
              <a:t>organizam, estruturam, coordenam </a:t>
            </a:r>
            <a:r>
              <a:rPr lang="pt-BR" sz="1850" dirty="0">
                <a:solidFill>
                  <a:prstClr val="black"/>
                </a:solidFill>
                <a:latin typeface="Berlin Sans FB" pitchFamily="34" charset="0"/>
                <a:ea typeface="+mn-ea"/>
                <a:cs typeface="+mn-cs"/>
              </a:rPr>
              <a:t>e </a:t>
            </a:r>
            <a:r>
              <a:rPr lang="pt-BR" sz="1850" dirty="0" smtClean="0">
                <a:solidFill>
                  <a:prstClr val="black"/>
                </a:solidFill>
                <a:latin typeface="Berlin Sans FB" pitchFamily="34" charset="0"/>
                <a:ea typeface="+mn-ea"/>
                <a:cs typeface="+mn-cs"/>
              </a:rPr>
              <a:t>prestam </a:t>
            </a:r>
            <a:r>
              <a:rPr lang="pt-BR" sz="1850" dirty="0">
                <a:solidFill>
                  <a:prstClr val="black"/>
                </a:solidFill>
                <a:latin typeface="Berlin Sans FB" pitchFamily="34" charset="0"/>
                <a:ea typeface="+mn-ea"/>
                <a:cs typeface="+mn-cs"/>
              </a:rPr>
              <a:t>a oferta </a:t>
            </a:r>
            <a:r>
              <a:rPr lang="pt-BR" sz="1850" dirty="0" smtClean="0">
                <a:solidFill>
                  <a:prstClr val="black"/>
                </a:solidFill>
                <a:latin typeface="Berlin Sans FB" pitchFamily="34" charset="0"/>
                <a:ea typeface="+mn-ea"/>
                <a:cs typeface="+mn-cs"/>
              </a:rPr>
              <a:t>regionalizada</a:t>
            </a:r>
          </a:p>
          <a:p>
            <a:pPr algn="just" defTabSz="914400">
              <a:defRPr/>
            </a:pPr>
            <a:endParaRPr lang="pt-BR" sz="2000" dirty="0">
              <a:solidFill>
                <a:prstClr val="black"/>
              </a:solidFill>
              <a:latin typeface="Berlin Sans FB" pitchFamily="34" charset="0"/>
            </a:endParaRPr>
          </a:p>
          <a:p>
            <a:pPr algn="just" defTabSz="914400">
              <a:defRPr/>
            </a:pPr>
            <a:r>
              <a:rPr lang="pt-BR" sz="2000" dirty="0" smtClean="0">
                <a:solidFill>
                  <a:prstClr val="black"/>
                </a:solidFill>
                <a:latin typeface="Berlin Sans FB" pitchFamily="34" charset="0"/>
                <a:ea typeface="+mn-ea"/>
                <a:cs typeface="+mn-cs"/>
              </a:rPr>
              <a:t>FORMAS DE EXECUÇÃO: </a:t>
            </a:r>
            <a:endParaRPr lang="pt-BR" sz="2000" dirty="0">
              <a:solidFill>
                <a:prstClr val="black"/>
              </a:solidFill>
              <a:latin typeface="Berlin Sans FB" pitchFamily="34" charset="0"/>
              <a:ea typeface="+mn-ea"/>
              <a:cs typeface="+mn-cs"/>
            </a:endParaRPr>
          </a:p>
          <a:p>
            <a:pPr marL="285750" indent="-285750" algn="just" defTabSz="9144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v"/>
              <a:defRPr/>
            </a:pPr>
            <a:r>
              <a:rPr lang="pt-BR" sz="2000" dirty="0">
                <a:solidFill>
                  <a:prstClr val="black"/>
                </a:solidFill>
                <a:latin typeface="Berlin Sans FB Demi" pitchFamily="34" charset="0"/>
                <a:ea typeface="+mn-ea"/>
                <a:cs typeface="+mn-cs"/>
              </a:rPr>
              <a:t>Direta;</a:t>
            </a:r>
          </a:p>
          <a:p>
            <a:pPr marL="285750" indent="-285750" algn="just" defTabSz="9144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v"/>
              <a:defRPr/>
            </a:pPr>
            <a:r>
              <a:rPr lang="pt-BR" sz="2000" dirty="0">
                <a:solidFill>
                  <a:prstClr val="black"/>
                </a:solidFill>
                <a:latin typeface="Berlin Sans FB Demi" pitchFamily="34" charset="0"/>
                <a:ea typeface="+mn-ea"/>
                <a:cs typeface="+mn-cs"/>
              </a:rPr>
              <a:t>Indireta, mediante ajuste com entidade da rede </a:t>
            </a:r>
            <a:r>
              <a:rPr lang="pt-BR" sz="2000" dirty="0" err="1">
                <a:solidFill>
                  <a:prstClr val="black"/>
                </a:solidFill>
                <a:latin typeface="Berlin Sans FB Demi" pitchFamily="34" charset="0"/>
                <a:ea typeface="+mn-ea"/>
                <a:cs typeface="+mn-cs"/>
              </a:rPr>
              <a:t>socioassistencial</a:t>
            </a:r>
            <a:r>
              <a:rPr lang="pt-BR" sz="2000" dirty="0">
                <a:solidFill>
                  <a:prstClr val="black"/>
                </a:solidFill>
                <a:latin typeface="Berlin Sans FB Demi" pitchFamily="34" charset="0"/>
                <a:ea typeface="+mn-ea"/>
                <a:cs typeface="+mn-cs"/>
              </a:rPr>
              <a:t>; ou</a:t>
            </a:r>
          </a:p>
          <a:p>
            <a:pPr marL="285750" indent="-285750" algn="just" defTabSz="9144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v"/>
              <a:defRPr/>
            </a:pPr>
            <a:r>
              <a:rPr lang="pt-BR" sz="2000" dirty="0">
                <a:solidFill>
                  <a:prstClr val="black"/>
                </a:solidFill>
                <a:latin typeface="Berlin Sans FB Demi" pitchFamily="34" charset="0"/>
                <a:ea typeface="+mn-ea"/>
                <a:cs typeface="+mn-cs"/>
              </a:rPr>
              <a:t>Em regime de cooperação com os municípios da área de abrangência da regionalização.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23528" y="3933056"/>
            <a:ext cx="8424936" cy="286232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algn="just" defTabSz="914400">
              <a:defRPr/>
            </a:pPr>
            <a:r>
              <a:rPr lang="pt-BR" sz="2200" u="sng" dirty="0">
                <a:solidFill>
                  <a:prstClr val="black"/>
                </a:solidFill>
                <a:latin typeface="Berlin Sans FB" pitchFamily="34" charset="0"/>
              </a:rPr>
              <a:t>MUNICÍPIOS </a:t>
            </a:r>
            <a:r>
              <a:rPr lang="pt-BR" sz="2200" u="sng" dirty="0" smtClean="0">
                <a:solidFill>
                  <a:prstClr val="black"/>
                </a:solidFill>
                <a:latin typeface="Berlin Sans FB" pitchFamily="34" charset="0"/>
              </a:rPr>
              <a:t>VINCULADOS</a:t>
            </a:r>
            <a:r>
              <a:rPr lang="pt-BR" sz="2200" dirty="0" smtClean="0">
                <a:solidFill>
                  <a:prstClr val="black"/>
                </a:solidFill>
                <a:latin typeface="Berlin Sans FB" pitchFamily="34" charset="0"/>
              </a:rPr>
              <a:t>: </a:t>
            </a:r>
          </a:p>
          <a:p>
            <a:pPr marL="285750" indent="-285750" algn="just" defTabSz="914400">
              <a:buFont typeface="Wingdings" panose="05000000000000000000" pitchFamily="2" charset="2"/>
              <a:buChar char="v"/>
              <a:defRPr/>
            </a:pPr>
            <a:r>
              <a:rPr lang="pt-BR" sz="2000" dirty="0" smtClean="0">
                <a:solidFill>
                  <a:prstClr val="black"/>
                </a:solidFill>
                <a:latin typeface="Berlin Sans FB" pitchFamily="34" charset="0"/>
              </a:rPr>
              <a:t>apoiam </a:t>
            </a:r>
            <a:r>
              <a:rPr lang="pt-BR" sz="2000" dirty="0">
                <a:solidFill>
                  <a:prstClr val="black"/>
                </a:solidFill>
                <a:latin typeface="Berlin Sans FB" pitchFamily="34" charset="0"/>
              </a:rPr>
              <a:t>a oferta do serviço </a:t>
            </a:r>
            <a:r>
              <a:rPr lang="pt-BR" sz="2000" dirty="0" smtClean="0">
                <a:solidFill>
                  <a:prstClr val="black"/>
                </a:solidFill>
                <a:latin typeface="Berlin Sans FB" pitchFamily="34" charset="0"/>
              </a:rPr>
              <a:t>regionalizado;</a:t>
            </a:r>
          </a:p>
          <a:p>
            <a:pPr algn="just" defTabSz="914400">
              <a:defRPr/>
            </a:pPr>
            <a:endParaRPr lang="pt-BR" sz="2000" dirty="0" smtClean="0">
              <a:solidFill>
                <a:prstClr val="black"/>
              </a:solidFill>
              <a:latin typeface="Berlin Sans FB" pitchFamily="34" charset="0"/>
            </a:endParaRPr>
          </a:p>
          <a:p>
            <a:pPr marL="285750" indent="-285750" algn="just" defTabSz="914400">
              <a:buFont typeface="Wingdings" panose="05000000000000000000" pitchFamily="2" charset="2"/>
              <a:buChar char="v"/>
              <a:defRPr/>
            </a:pPr>
            <a:r>
              <a:rPr lang="pt-BR" sz="2000" dirty="0" smtClean="0">
                <a:solidFill>
                  <a:prstClr val="black"/>
                </a:solidFill>
                <a:latin typeface="Berlin Sans FB" pitchFamily="34" charset="0"/>
              </a:rPr>
              <a:t>asseguram </a:t>
            </a:r>
            <a:r>
              <a:rPr lang="pt-BR" sz="2000" dirty="0">
                <a:solidFill>
                  <a:prstClr val="black"/>
                </a:solidFill>
                <a:latin typeface="Berlin Sans FB" pitchFamily="34" charset="0"/>
              </a:rPr>
              <a:t>o atendimento às famílias com vistas à reintegração familiar, por meio de ações articuladas de sua rede com o serviço </a:t>
            </a:r>
            <a:r>
              <a:rPr lang="pt-BR" sz="2000" dirty="0" smtClean="0">
                <a:solidFill>
                  <a:prstClr val="black"/>
                </a:solidFill>
                <a:latin typeface="Berlin Sans FB" pitchFamily="34" charset="0"/>
              </a:rPr>
              <a:t>regionalizado;</a:t>
            </a:r>
          </a:p>
          <a:p>
            <a:pPr algn="just" defTabSz="914400">
              <a:defRPr/>
            </a:pPr>
            <a:endParaRPr lang="pt-BR" sz="2000" dirty="0" smtClean="0">
              <a:solidFill>
                <a:prstClr val="black"/>
              </a:solidFill>
              <a:latin typeface="Berlin Sans FB" pitchFamily="34" charset="0"/>
            </a:endParaRPr>
          </a:p>
          <a:p>
            <a:pPr marL="285750" indent="-285750" algn="just" defTabSz="914400">
              <a:buFont typeface="Wingdings" panose="05000000000000000000" pitchFamily="2" charset="2"/>
              <a:buChar char="v"/>
              <a:defRPr/>
            </a:pPr>
            <a:r>
              <a:rPr lang="pt-BR" sz="2000" dirty="0" smtClean="0">
                <a:solidFill>
                  <a:prstClr val="black"/>
                </a:solidFill>
                <a:latin typeface="Berlin Sans FB" pitchFamily="34" charset="0"/>
              </a:rPr>
              <a:t>viabilizam </a:t>
            </a:r>
            <a:r>
              <a:rPr lang="pt-BR" sz="2000" dirty="0">
                <a:solidFill>
                  <a:prstClr val="black"/>
                </a:solidFill>
                <a:latin typeface="Berlin Sans FB" pitchFamily="34" charset="0"/>
              </a:rPr>
              <a:t>condições de deslocamento das famílias para visitas periódicas aos serviços.</a:t>
            </a:r>
          </a:p>
          <a:p>
            <a:pPr marL="285750" indent="-285750" algn="just" defTabSz="914400">
              <a:buFont typeface="Wingdings" pitchFamily="2" charset="2"/>
              <a:buChar char="ü"/>
              <a:defRPr/>
            </a:pPr>
            <a:endParaRPr lang="pt-BR" dirty="0">
              <a:solidFill>
                <a:prstClr val="white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65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9144000" cy="6957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endParaRPr lang="pt-BR" sz="2800" dirty="0" smtClean="0">
              <a:solidFill>
                <a:srgbClr val="C00000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endParaRPr lang="pt-BR" sz="2800" dirty="0">
              <a:solidFill>
                <a:srgbClr val="C00000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endParaRPr lang="pt-BR" sz="2800" dirty="0" smtClean="0">
              <a:solidFill>
                <a:srgbClr val="C00000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endParaRPr lang="pt-BR" sz="2800" dirty="0">
              <a:solidFill>
                <a:srgbClr val="C00000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endParaRPr lang="pt-BR" sz="2800" dirty="0" smtClean="0">
              <a:solidFill>
                <a:srgbClr val="C00000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2800" dirty="0">
              <a:solidFill>
                <a:srgbClr val="C00000"/>
              </a:solidFill>
              <a:latin typeface="Berlin Sans FB Demi" pitchFamily="34" charset="0"/>
            </a:endParaRPr>
          </a:p>
          <a:p>
            <a:pPr marL="342900" indent="-342900" algn="just" defTabSz="914400">
              <a:buFont typeface="Wingdings" panose="05000000000000000000" pitchFamily="2" charset="2"/>
              <a:buChar char="ü"/>
              <a:defRPr/>
            </a:pPr>
            <a:endParaRPr lang="pt-BR" sz="2400" dirty="0" smtClean="0">
              <a:solidFill>
                <a:srgbClr val="1F497D"/>
              </a:solidFill>
              <a:latin typeface="Berlin Sans FB Demi" pitchFamily="34" charset="0"/>
            </a:endParaRPr>
          </a:p>
          <a:p>
            <a:pPr marL="342900" indent="-342900" algn="just" defTabSz="914400">
              <a:buFont typeface="Wingdings" panose="05000000000000000000" pitchFamily="2" charset="2"/>
              <a:buChar char="ü"/>
              <a:defRPr/>
            </a:pPr>
            <a:endParaRPr lang="pt-BR" sz="2400" dirty="0">
              <a:solidFill>
                <a:srgbClr val="1F497D"/>
              </a:solidFill>
              <a:latin typeface="Berlin Sans FB Demi" pitchFamily="34" charset="0"/>
            </a:endParaRPr>
          </a:p>
          <a:p>
            <a:pPr marL="342900" indent="-342900" algn="just" defTabSz="914400">
              <a:buFont typeface="Wingdings" panose="05000000000000000000" pitchFamily="2" charset="2"/>
              <a:buChar char="ü"/>
              <a:defRPr/>
            </a:pPr>
            <a:endParaRPr lang="pt-BR" sz="2400" dirty="0" smtClean="0">
              <a:solidFill>
                <a:srgbClr val="1F497D"/>
              </a:solidFill>
              <a:latin typeface="Berlin Sans FB Demi" pitchFamily="34" charset="0"/>
            </a:endParaRPr>
          </a:p>
          <a:p>
            <a:pPr marL="342900" indent="-342900" algn="just" defTabSz="914400">
              <a:buFont typeface="Wingdings" panose="05000000000000000000" pitchFamily="2" charset="2"/>
              <a:buChar char="ü"/>
              <a:defRPr/>
            </a:pPr>
            <a:endParaRPr lang="pt-BR" sz="2400" dirty="0">
              <a:solidFill>
                <a:srgbClr val="1F497D"/>
              </a:solidFill>
              <a:latin typeface="Berlin Sans FB Demi" pitchFamily="34" charset="0"/>
            </a:endParaRPr>
          </a:p>
          <a:p>
            <a:pPr marL="342900" indent="-342900" algn="just" defTabSz="914400">
              <a:buFont typeface="Wingdings" panose="05000000000000000000" pitchFamily="2" charset="2"/>
              <a:buChar char="ü"/>
              <a:defRPr/>
            </a:pPr>
            <a:endParaRPr lang="pt-BR" sz="2400" dirty="0" smtClean="0">
              <a:solidFill>
                <a:srgbClr val="1F497D"/>
              </a:solidFill>
              <a:latin typeface="Berlin Sans FB Demi" pitchFamily="34" charset="0"/>
            </a:endParaRPr>
          </a:p>
          <a:p>
            <a:pPr marL="342900" indent="-342900" algn="just" defTabSz="914400">
              <a:buFont typeface="Wingdings" panose="05000000000000000000" pitchFamily="2" charset="2"/>
              <a:buChar char="ü"/>
              <a:defRPr/>
            </a:pPr>
            <a:endParaRPr lang="pt-BR" sz="2400" dirty="0" smtClean="0">
              <a:solidFill>
                <a:srgbClr val="1F497D"/>
              </a:solidFill>
              <a:latin typeface="Berlin Sans FB Demi" pitchFamily="34" charset="0"/>
            </a:endParaRPr>
          </a:p>
          <a:p>
            <a:pPr marL="342900" indent="-342900" algn="just" defTabSz="914400">
              <a:buFont typeface="Wingdings" panose="05000000000000000000" pitchFamily="2" charset="2"/>
              <a:buChar char="ü"/>
              <a:defRPr/>
            </a:pPr>
            <a:r>
              <a:rPr lang="pt-BR" sz="2400" dirty="0" smtClean="0">
                <a:solidFill>
                  <a:schemeClr val="accent3">
                    <a:lumMod val="75000"/>
                  </a:schemeClr>
                </a:solidFill>
                <a:latin typeface="Berlin Sans FB Demi" pitchFamily="34" charset="0"/>
              </a:rPr>
              <a:t>Área </a:t>
            </a:r>
            <a:r>
              <a:rPr lang="pt-BR" sz="2400" dirty="0">
                <a:solidFill>
                  <a:schemeClr val="accent3">
                    <a:lumMod val="75000"/>
                  </a:schemeClr>
                </a:solidFill>
                <a:latin typeface="Berlin Sans FB Demi" pitchFamily="34" charset="0"/>
              </a:rPr>
              <a:t>de abrangência da oferta regionalizada:</a:t>
            </a:r>
          </a:p>
          <a:p>
            <a:pPr marL="342900" indent="-342900" algn="just" defTabSz="914400">
              <a:buFont typeface="Courier New" panose="02070309020205020404" pitchFamily="49" charset="0"/>
              <a:buChar char="o"/>
              <a:defRPr/>
            </a:pPr>
            <a:endParaRPr lang="pt-BR" sz="2200" dirty="0" smtClean="0">
              <a:solidFill>
                <a:prstClr val="black"/>
              </a:solidFill>
              <a:latin typeface="Berlin Sans FB Demi" pitchFamily="34" charset="0"/>
            </a:endParaRPr>
          </a:p>
          <a:p>
            <a:pPr marL="342900" indent="-342900" algn="just" defTabSz="914400">
              <a:buFont typeface="Courier New" panose="02070309020205020404" pitchFamily="49" charset="0"/>
              <a:buChar char="o"/>
              <a:defRPr/>
            </a:pPr>
            <a:r>
              <a:rPr lang="pt-BR" sz="2200" dirty="0" smtClean="0">
                <a:solidFill>
                  <a:prstClr val="black"/>
                </a:solidFill>
                <a:latin typeface="Berlin Sans FB Demi" pitchFamily="34" charset="0"/>
              </a:rPr>
              <a:t>a </a:t>
            </a:r>
            <a:r>
              <a:rPr lang="pt-BR" sz="2200" dirty="0">
                <a:solidFill>
                  <a:prstClr val="black"/>
                </a:solidFill>
                <a:latin typeface="Berlin Sans FB Demi" pitchFamily="34" charset="0"/>
              </a:rPr>
              <a:t>soma da população total não </a:t>
            </a:r>
            <a:r>
              <a:rPr lang="pt-BR" sz="2200" dirty="0" smtClean="0">
                <a:solidFill>
                  <a:prstClr val="black"/>
                </a:solidFill>
                <a:latin typeface="Berlin Sans FB Demi" pitchFamily="34" charset="0"/>
              </a:rPr>
              <a:t>exceda 160 </a:t>
            </a:r>
            <a:r>
              <a:rPr lang="pt-BR" sz="2200" dirty="0">
                <a:solidFill>
                  <a:prstClr val="black"/>
                </a:solidFill>
                <a:latin typeface="Berlin Sans FB Demi" pitchFamily="34" charset="0"/>
              </a:rPr>
              <a:t>mil </a:t>
            </a:r>
            <a:r>
              <a:rPr lang="pt-BR" sz="2200" dirty="0" smtClean="0">
                <a:solidFill>
                  <a:prstClr val="black"/>
                </a:solidFill>
                <a:latin typeface="Berlin Sans FB Demi" pitchFamily="34" charset="0"/>
              </a:rPr>
              <a:t>habitantes;</a:t>
            </a:r>
          </a:p>
          <a:p>
            <a:pPr marL="342900" indent="-342900" algn="just" defTabSz="914400">
              <a:buFont typeface="Courier New" panose="02070309020205020404" pitchFamily="49" charset="0"/>
              <a:buChar char="o"/>
              <a:defRPr/>
            </a:pPr>
            <a:r>
              <a:rPr lang="pt-BR" sz="2200" dirty="0" smtClean="0">
                <a:solidFill>
                  <a:prstClr val="black"/>
                </a:solidFill>
                <a:latin typeface="Berlin Sans FB Demi" pitchFamily="34" charset="0"/>
              </a:rPr>
              <a:t>a </a:t>
            </a:r>
            <a:r>
              <a:rPr lang="pt-BR" sz="2200" dirty="0">
                <a:solidFill>
                  <a:prstClr val="black"/>
                </a:solidFill>
                <a:latin typeface="Berlin Sans FB Demi" pitchFamily="34" charset="0"/>
              </a:rPr>
              <a:t>distância entre o município sede da unidade regional e os municípios vinculados não </a:t>
            </a:r>
            <a:r>
              <a:rPr lang="pt-BR" sz="2200" dirty="0" smtClean="0">
                <a:solidFill>
                  <a:prstClr val="black"/>
                </a:solidFill>
                <a:latin typeface="Berlin Sans FB Demi" pitchFamily="34" charset="0"/>
              </a:rPr>
              <a:t>ultrapasse </a:t>
            </a:r>
            <a:r>
              <a:rPr lang="pt-BR" sz="2200" dirty="0">
                <a:solidFill>
                  <a:prstClr val="black"/>
                </a:solidFill>
                <a:latin typeface="Berlin Sans FB Demi" pitchFamily="34" charset="0"/>
              </a:rPr>
              <a:t>2 horas de deslocamento.</a:t>
            </a:r>
          </a:p>
          <a:p>
            <a:pPr algn="just" defTabSz="914400">
              <a:defRPr/>
            </a:pPr>
            <a:endParaRPr lang="pt-BR" sz="2200" dirty="0" smtClean="0">
              <a:solidFill>
                <a:prstClr val="black"/>
              </a:solidFill>
              <a:latin typeface="Berlin Sans FB Demi" pitchFamily="34" charset="0"/>
            </a:endParaRPr>
          </a:p>
          <a:p>
            <a:pPr marL="342900" indent="-342900" algn="just" defTabSz="914400">
              <a:buFont typeface="Wingdings" pitchFamily="2" charset="2"/>
              <a:buChar char="ü"/>
              <a:defRPr/>
            </a:pPr>
            <a:r>
              <a:rPr lang="pt-BR" sz="2400" dirty="0" smtClean="0">
                <a:solidFill>
                  <a:schemeClr val="accent3">
                    <a:lumMod val="75000"/>
                  </a:schemeClr>
                </a:solidFill>
                <a:latin typeface="Berlin Sans FB Demi" pitchFamily="34" charset="0"/>
              </a:rPr>
              <a:t>A quantidade </a:t>
            </a:r>
            <a:r>
              <a:rPr lang="pt-BR" sz="2400" dirty="0">
                <a:solidFill>
                  <a:schemeClr val="accent3">
                    <a:lumMod val="75000"/>
                  </a:schemeClr>
                </a:solidFill>
                <a:latin typeface="Berlin Sans FB Demi" pitchFamily="34" charset="0"/>
              </a:rPr>
              <a:t>de municípios abrangidos pela oferta regionalizada deverá considerar:</a:t>
            </a: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r>
              <a:rPr lang="pt-BR" sz="2200" dirty="0" smtClean="0">
                <a:solidFill>
                  <a:prstClr val="black"/>
                </a:solidFill>
                <a:latin typeface="Berlin Sans FB Demi" pitchFamily="34" charset="0"/>
              </a:rPr>
              <a:t>a </a:t>
            </a:r>
            <a:r>
              <a:rPr lang="pt-BR" sz="2200" dirty="0">
                <a:solidFill>
                  <a:prstClr val="black"/>
                </a:solidFill>
                <a:latin typeface="Berlin Sans FB Demi" pitchFamily="34" charset="0"/>
              </a:rPr>
              <a:t>capacidade de atendimento </a:t>
            </a:r>
            <a:r>
              <a:rPr lang="pt-BR" sz="2200" dirty="0" smtClean="0">
                <a:solidFill>
                  <a:prstClr val="black"/>
                </a:solidFill>
                <a:latin typeface="Berlin Sans FB Demi" pitchFamily="34" charset="0"/>
              </a:rPr>
              <a:t>do serviço;</a:t>
            </a:r>
            <a:endParaRPr lang="pt-BR" sz="2200" dirty="0">
              <a:solidFill>
                <a:prstClr val="black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r>
              <a:rPr lang="pt-BR" sz="2200" dirty="0">
                <a:solidFill>
                  <a:prstClr val="black"/>
                </a:solidFill>
                <a:latin typeface="Berlin Sans FB Demi" pitchFamily="34" charset="0"/>
              </a:rPr>
              <a:t>a distância entre os municípios e sua extensão territorial;</a:t>
            </a: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r>
              <a:rPr lang="pt-BR" sz="2200" dirty="0">
                <a:solidFill>
                  <a:prstClr val="black"/>
                </a:solidFill>
                <a:latin typeface="Berlin Sans FB Demi" pitchFamily="34" charset="0"/>
              </a:rPr>
              <a:t>o tempo de deslocamento </a:t>
            </a:r>
            <a:r>
              <a:rPr lang="pt-BR" sz="2200" dirty="0" smtClean="0">
                <a:solidFill>
                  <a:prstClr val="black"/>
                </a:solidFill>
                <a:latin typeface="Berlin Sans FB Demi" pitchFamily="34" charset="0"/>
              </a:rPr>
              <a:t>das </a:t>
            </a:r>
            <a:r>
              <a:rPr lang="pt-BR" sz="2200" dirty="0">
                <a:solidFill>
                  <a:prstClr val="black"/>
                </a:solidFill>
                <a:latin typeface="Berlin Sans FB Demi" pitchFamily="34" charset="0"/>
              </a:rPr>
              <a:t>equipes regionais;</a:t>
            </a: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r>
              <a:rPr lang="pt-BR" sz="2200" dirty="0">
                <a:solidFill>
                  <a:prstClr val="black"/>
                </a:solidFill>
                <a:latin typeface="Berlin Sans FB Demi" pitchFamily="34" charset="0"/>
              </a:rPr>
              <a:t>as condições de acesso pela população;</a:t>
            </a: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r>
              <a:rPr lang="pt-BR" sz="2200" dirty="0">
                <a:solidFill>
                  <a:prstClr val="black"/>
                </a:solidFill>
                <a:latin typeface="Berlin Sans FB Demi" pitchFamily="34" charset="0"/>
              </a:rPr>
              <a:t>a proximidade da comarca;</a:t>
            </a: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r>
              <a:rPr lang="pt-BR" sz="2200" dirty="0">
                <a:solidFill>
                  <a:prstClr val="black"/>
                </a:solidFill>
                <a:latin typeface="Berlin Sans FB Demi" pitchFamily="34" charset="0"/>
              </a:rPr>
              <a:t>a frequência das situações de violações de direitos.</a:t>
            </a:r>
          </a:p>
          <a:p>
            <a:pPr algn="just" defTabSz="914400">
              <a:defRPr/>
            </a:pPr>
            <a:r>
              <a:rPr lang="pt-BR" sz="1600" i="1" dirty="0">
                <a:solidFill>
                  <a:prstClr val="black"/>
                </a:solidFill>
                <a:latin typeface="Berlin Sans FB Demi" pitchFamily="34" charset="0"/>
              </a:rPr>
              <a:t>Obs.: importante </a:t>
            </a:r>
            <a:r>
              <a:rPr lang="pt-BR" sz="1600" i="1" dirty="0" smtClean="0">
                <a:solidFill>
                  <a:prstClr val="black"/>
                </a:solidFill>
                <a:latin typeface="Berlin Sans FB Demi" pitchFamily="34" charset="0"/>
              </a:rPr>
              <a:t>considerar as </a:t>
            </a:r>
            <a:r>
              <a:rPr lang="pt-BR" sz="1600" i="1" dirty="0">
                <a:solidFill>
                  <a:prstClr val="black"/>
                </a:solidFill>
                <a:latin typeface="Berlin Sans FB Demi" pitchFamily="34" charset="0"/>
              </a:rPr>
              <a:t>referências de composição das equipes de recursos humanos dos serviços, a carga horária mínima de atividades e a capacidade máxima de atendimento de casos (NOB/RH- SUAS e Orientações Técnicas).</a:t>
            </a:r>
          </a:p>
          <a:p>
            <a:pPr algn="just" defTabSz="914400">
              <a:defRPr/>
            </a:pPr>
            <a:endParaRPr lang="pt-BR" sz="2200" dirty="0" smtClean="0">
              <a:solidFill>
                <a:prstClr val="black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r>
              <a:rPr lang="pt-BR" sz="2800" dirty="0">
                <a:solidFill>
                  <a:schemeClr val="tx1"/>
                </a:solidFill>
                <a:latin typeface="Berlin Sans FB Demi" pitchFamily="34" charset="0"/>
              </a:rPr>
              <a:t/>
            </a:r>
            <a:br>
              <a:rPr lang="pt-BR" sz="2800" dirty="0">
                <a:solidFill>
                  <a:schemeClr val="tx1"/>
                </a:solidFill>
                <a:latin typeface="Berlin Sans FB Demi" pitchFamily="34" charset="0"/>
              </a:rPr>
            </a:b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  <a:p>
            <a:pPr algn="ctr"/>
            <a:endParaRPr lang="pt-BR" sz="32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3200" dirty="0">
              <a:latin typeface="Berlin Sans FB Demi" pitchFamily="34" charset="0"/>
              <a:cs typeface="Aharoni" pitchFamily="2" charset="-79"/>
            </a:endParaRPr>
          </a:p>
          <a:p>
            <a:pPr algn="ctr"/>
            <a:endParaRPr lang="pt-BR" sz="3200" dirty="0" smtClean="0">
              <a:latin typeface="Berlin Sans FB Demi" pitchFamily="34" charset="0"/>
              <a:cs typeface="Aharoni" pitchFamily="2" charset="-79"/>
            </a:endParaRPr>
          </a:p>
          <a:p>
            <a:pPr algn="ctr"/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>
                <a:latin typeface="Berlin Sans FB Demi" pitchFamily="34" charset="0"/>
              </a:rPr>
              <a:t/>
            </a:r>
            <a:br>
              <a:rPr lang="pt-BR" sz="3200" dirty="0">
                <a:latin typeface="Berlin Sans FB Demi" pitchFamily="34" charset="0"/>
              </a:rPr>
            </a:br>
            <a:endParaRPr lang="pt-BR" sz="3200" dirty="0" smtClean="0">
              <a:latin typeface="Berlin Sans FB Demi" pitchFamily="34" charset="0"/>
            </a:endParaRPr>
          </a:p>
          <a:p>
            <a:pPr algn="ctr"/>
            <a:endParaRPr lang="pt-BR" sz="3200" dirty="0">
              <a:solidFill>
                <a:srgbClr val="FFC000"/>
              </a:solidFill>
              <a:latin typeface="Berlin Sans FB Demi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2304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179512" y="692696"/>
            <a:ext cx="8568506" cy="57069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pt-BR" dirty="0" smtClean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>
              <a:defRPr/>
            </a:pPr>
            <a:endParaRPr lang="pt-BR" dirty="0" smtClean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>
              <a:defRPr/>
            </a:pPr>
            <a:endParaRPr lang="pt-BR" dirty="0" smtClean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>
              <a:defRPr/>
            </a:pPr>
            <a:r>
              <a:rPr lang="pt-BR" sz="4000" dirty="0">
                <a:solidFill>
                  <a:schemeClr val="accent3">
                    <a:lumMod val="75000"/>
                  </a:schemeClr>
                </a:solidFill>
                <a:latin typeface="Berlin Sans FB Demi" pitchFamily="34" charset="0"/>
              </a:rPr>
              <a:t>Garantias:</a:t>
            </a:r>
          </a:p>
          <a:p>
            <a:pPr algn="just">
              <a:defRPr/>
            </a:pPr>
            <a:endParaRPr lang="pt-BR" dirty="0" smtClean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>
              <a:defRPr/>
            </a:pPr>
            <a:r>
              <a:rPr lang="pt-BR" dirty="0" smtClean="0">
                <a:solidFill>
                  <a:prstClr val="black"/>
                </a:solidFill>
                <a:latin typeface="Berlin Sans FB Demi" pitchFamily="34" charset="0"/>
              </a:rPr>
              <a:t>Serviço </a:t>
            </a:r>
            <a:r>
              <a:rPr lang="pt-BR" dirty="0">
                <a:solidFill>
                  <a:prstClr val="black"/>
                </a:solidFill>
                <a:latin typeface="Berlin Sans FB Demi" pitchFamily="34" charset="0"/>
              </a:rPr>
              <a:t>de Acolhimento em Família Acolhedora</a:t>
            </a:r>
          </a:p>
          <a:p>
            <a:pPr marL="342900" indent="-342900" algn="just" defTabSz="914400">
              <a:buFontTx/>
              <a:buAutoNum type="arabicParenR"/>
              <a:defRPr/>
            </a:pPr>
            <a:endParaRPr lang="pt-BR" dirty="0" smtClean="0">
              <a:solidFill>
                <a:prstClr val="black"/>
              </a:solidFill>
              <a:latin typeface="Berlin Sans FB Demi" pitchFamily="34" charset="0"/>
            </a:endParaRPr>
          </a:p>
          <a:p>
            <a:pPr marL="342900" indent="-342900" algn="just" defTabSz="914400">
              <a:buFontTx/>
              <a:buAutoNum type="arabicParenR"/>
              <a:defRPr/>
            </a:pPr>
            <a:r>
              <a:rPr lang="pt-BR" b="1" dirty="0" smtClean="0">
                <a:solidFill>
                  <a:prstClr val="black"/>
                </a:solidFill>
                <a:latin typeface="Berlin Sans FB Demi" pitchFamily="34" charset="0"/>
              </a:rPr>
              <a:t>Condições </a:t>
            </a:r>
            <a:r>
              <a:rPr lang="pt-BR" b="1" dirty="0">
                <a:solidFill>
                  <a:prstClr val="black"/>
                </a:solidFill>
                <a:latin typeface="Berlin Sans FB Demi" pitchFamily="34" charset="0"/>
              </a:rPr>
              <a:t>de deslocamento da equipe técnica aos municípios;</a:t>
            </a:r>
          </a:p>
          <a:p>
            <a:pPr marL="342900" indent="-342900" algn="just" defTabSz="914400">
              <a:buFontTx/>
              <a:buAutoNum type="arabicParenR"/>
              <a:defRPr/>
            </a:pPr>
            <a:r>
              <a:rPr lang="pt-BR" b="1" dirty="0">
                <a:solidFill>
                  <a:prstClr val="black"/>
                </a:solidFill>
                <a:latin typeface="Berlin Sans FB Demi" pitchFamily="34" charset="0"/>
              </a:rPr>
              <a:t>Composição de equipe de referência compatível com o número de famílias acolhedoras;</a:t>
            </a:r>
          </a:p>
          <a:p>
            <a:pPr marL="342900" indent="-342900" algn="just" defTabSz="914400">
              <a:buFontTx/>
              <a:buAutoNum type="arabicParenR"/>
              <a:defRPr/>
            </a:pPr>
            <a:r>
              <a:rPr lang="pt-BR" b="1" dirty="0">
                <a:solidFill>
                  <a:prstClr val="black"/>
                </a:solidFill>
                <a:latin typeface="Berlin Sans FB Demi" pitchFamily="34" charset="0"/>
              </a:rPr>
              <a:t>Localização das residências das famílias acolhedoras nos municípios abrangidos pelo serviço;</a:t>
            </a:r>
          </a:p>
          <a:p>
            <a:pPr marL="342900" indent="-342900" algn="just" defTabSz="914400">
              <a:buFontTx/>
              <a:buAutoNum type="arabicParenR"/>
              <a:defRPr/>
            </a:pPr>
            <a:r>
              <a:rPr lang="pt-BR" b="1" dirty="0">
                <a:solidFill>
                  <a:prstClr val="black"/>
                </a:solidFill>
                <a:latin typeface="Berlin Sans FB Demi" pitchFamily="34" charset="0"/>
              </a:rPr>
              <a:t>Regulamentação estadual</a:t>
            </a:r>
            <a:r>
              <a:rPr lang="pt-BR" b="1" dirty="0" smtClean="0">
                <a:solidFill>
                  <a:prstClr val="black"/>
                </a:solidFill>
                <a:latin typeface="Berlin Sans FB Demi" pitchFamily="34" charset="0"/>
              </a:rPr>
              <a:t>.</a:t>
            </a:r>
          </a:p>
          <a:p>
            <a:pPr algn="just">
              <a:defRPr/>
            </a:pPr>
            <a:endParaRPr lang="pt-BR" dirty="0" smtClean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>
              <a:defRPr/>
            </a:pPr>
            <a:r>
              <a:rPr lang="pt-BR" dirty="0" smtClean="0">
                <a:solidFill>
                  <a:prstClr val="black"/>
                </a:solidFill>
                <a:latin typeface="Berlin Sans FB Demi" pitchFamily="34" charset="0"/>
              </a:rPr>
              <a:t>Abrigo</a:t>
            </a:r>
            <a:r>
              <a:rPr lang="pt-BR" dirty="0">
                <a:solidFill>
                  <a:prstClr val="black"/>
                </a:solidFill>
                <a:latin typeface="Berlin Sans FB Demi" pitchFamily="34" charset="0"/>
              </a:rPr>
              <a:t>, </a:t>
            </a:r>
            <a:r>
              <a:rPr lang="pt-BR" dirty="0" err="1">
                <a:solidFill>
                  <a:prstClr val="black"/>
                </a:solidFill>
                <a:latin typeface="Berlin Sans FB Demi" pitchFamily="34" charset="0"/>
              </a:rPr>
              <a:t>Casa-Lar</a:t>
            </a:r>
            <a:r>
              <a:rPr lang="pt-BR" dirty="0">
                <a:solidFill>
                  <a:prstClr val="black"/>
                </a:solidFill>
                <a:latin typeface="Berlin Sans FB Demi" pitchFamily="34" charset="0"/>
              </a:rPr>
              <a:t> e </a:t>
            </a:r>
            <a:r>
              <a:rPr lang="pt-BR" dirty="0" smtClean="0">
                <a:solidFill>
                  <a:prstClr val="black"/>
                </a:solidFill>
                <a:latin typeface="Berlin Sans FB Demi" pitchFamily="34" charset="0"/>
              </a:rPr>
              <a:t>República</a:t>
            </a:r>
          </a:p>
          <a:p>
            <a:pPr marL="342900" indent="-342900" algn="just">
              <a:buFontTx/>
              <a:buAutoNum type="arabicParenR"/>
              <a:defRPr/>
            </a:pPr>
            <a:endParaRPr lang="pt-BR" dirty="0" smtClean="0">
              <a:solidFill>
                <a:prstClr val="black"/>
              </a:solidFill>
              <a:latin typeface="Berlin Sans FB Demi" pitchFamily="34" charset="0"/>
            </a:endParaRPr>
          </a:p>
          <a:p>
            <a:pPr marL="342900" indent="-342900" algn="just">
              <a:buFontTx/>
              <a:buAutoNum type="arabicParenR"/>
              <a:defRPr/>
            </a:pPr>
            <a:r>
              <a:rPr lang="pt-BR" dirty="0" smtClean="0">
                <a:solidFill>
                  <a:prstClr val="black"/>
                </a:solidFill>
                <a:latin typeface="Berlin Sans FB Demi" pitchFamily="34" charset="0"/>
              </a:rPr>
              <a:t>Unidade </a:t>
            </a:r>
            <a:r>
              <a:rPr lang="pt-BR" dirty="0">
                <a:solidFill>
                  <a:prstClr val="black"/>
                </a:solidFill>
                <a:latin typeface="Berlin Sans FB Demi" pitchFamily="34" charset="0"/>
              </a:rPr>
              <a:t>de oferta localizada no município sede do serviço, com proximidade geográfica ou facilidade de acesso aos municípios vinculados;</a:t>
            </a:r>
          </a:p>
          <a:p>
            <a:pPr marL="342900" indent="-342900" algn="just">
              <a:buFontTx/>
              <a:buAutoNum type="arabicParenR"/>
              <a:defRPr/>
            </a:pPr>
            <a:r>
              <a:rPr lang="pt-BR" dirty="0">
                <a:solidFill>
                  <a:prstClr val="black"/>
                </a:solidFill>
                <a:latin typeface="Berlin Sans FB Demi" pitchFamily="34" charset="0"/>
              </a:rPr>
              <a:t>Coordenação e equipe técnica de referência localizadas no município sede;</a:t>
            </a:r>
          </a:p>
          <a:p>
            <a:pPr marL="342900" indent="-342900" algn="just">
              <a:buFontTx/>
              <a:buAutoNum type="arabicParenR"/>
              <a:defRPr/>
            </a:pPr>
            <a:r>
              <a:rPr lang="pt-BR" dirty="0">
                <a:solidFill>
                  <a:prstClr val="black"/>
                </a:solidFill>
                <a:latin typeface="Berlin Sans FB Demi" pitchFamily="34" charset="0"/>
              </a:rPr>
              <a:t>Condições de deslocamento das famílias para visitas ao serviço de acolhimento e das crianças/adolescentes ao ambiente familiar.</a:t>
            </a:r>
          </a:p>
          <a:p>
            <a:pPr algn="just"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  <a:p>
            <a:pPr marL="342900" indent="-342900" algn="just" defTabSz="914400">
              <a:buFontTx/>
              <a:buAutoNum type="arabicParenR"/>
              <a:defRPr/>
            </a:pPr>
            <a:endParaRPr lang="pt-BR" dirty="0" smtClean="0">
              <a:solidFill>
                <a:prstClr val="black"/>
              </a:solidFill>
              <a:latin typeface="Berlin Sans FB Demi" pitchFamily="34" charset="0"/>
            </a:endParaRPr>
          </a:p>
          <a:p>
            <a:pPr marL="342900" indent="-342900" algn="just" defTabSz="914400">
              <a:buFontTx/>
              <a:buAutoNum type="arabicParenR"/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0504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"/>
            <a:ext cx="9144000" cy="6928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pt-BR" sz="2600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600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3200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3200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3200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3200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3200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200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rgbClr val="C00000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rgbClr val="C00000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endParaRPr lang="pt-BR" sz="3000" dirty="0">
              <a:solidFill>
                <a:srgbClr val="C00000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endParaRPr lang="pt-BR" sz="3000" dirty="0">
              <a:solidFill>
                <a:srgbClr val="C00000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rgbClr val="C00000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endParaRPr lang="pt-BR" sz="3000" dirty="0">
              <a:solidFill>
                <a:srgbClr val="C00000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rgbClr val="C00000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rgbClr val="C00000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2600" dirty="0">
              <a:solidFill>
                <a:srgbClr val="1F497D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2400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3200" dirty="0">
              <a:solidFill>
                <a:prstClr val="white"/>
              </a:solidFill>
              <a:latin typeface="Berlin Sans FB Demi" pitchFamily="34" charset="0"/>
              <a:cs typeface="Aharoni" pitchFamily="2" charset="-79"/>
            </a:endParaRPr>
          </a:p>
          <a:p>
            <a:pPr algn="ctr" defTabSz="914400">
              <a:defRPr/>
            </a:pPr>
            <a:endParaRPr lang="pt-BR" sz="3200" dirty="0">
              <a:solidFill>
                <a:prstClr val="white"/>
              </a:solidFill>
              <a:latin typeface="Berlin Sans FB Demi" pitchFamily="34" charset="0"/>
              <a:cs typeface="Aharoni" pitchFamily="2" charset="-79"/>
            </a:endParaRPr>
          </a:p>
          <a:p>
            <a:pPr algn="ctr" defTabSz="914400">
              <a:defRPr/>
            </a:pPr>
            <a:r>
              <a:rPr lang="pt-BR" sz="3200" dirty="0">
                <a:solidFill>
                  <a:prstClr val="white"/>
                </a:solidFill>
              </a:rPr>
              <a:t/>
            </a:r>
            <a:br>
              <a:rPr lang="pt-BR" sz="3200" dirty="0">
                <a:solidFill>
                  <a:prstClr val="white"/>
                </a:solidFill>
              </a:rPr>
            </a:br>
            <a:r>
              <a:rPr lang="pt-BR" sz="3200" dirty="0">
                <a:solidFill>
                  <a:prstClr val="white"/>
                </a:solidFill>
                <a:latin typeface="Berlin Sans FB Demi" pitchFamily="34" charset="0"/>
              </a:rPr>
              <a:t/>
            </a:r>
            <a:br>
              <a:rPr lang="pt-BR" sz="3200" dirty="0">
                <a:solidFill>
                  <a:prstClr val="white"/>
                </a:solidFill>
                <a:latin typeface="Berlin Sans FB Demi" pitchFamily="34" charset="0"/>
              </a:rPr>
            </a:br>
            <a:endParaRPr lang="pt-BR" sz="3200" dirty="0">
              <a:solidFill>
                <a:prstClr val="white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3200" dirty="0">
              <a:solidFill>
                <a:srgbClr val="FFC000"/>
              </a:solidFill>
              <a:latin typeface="Berlin Sans FB Demi" pitchFamily="34" charset="0"/>
              <a:cs typeface="Aharoni" pitchFamily="2" charset="-79"/>
            </a:endParaRPr>
          </a:p>
        </p:txBody>
      </p:sp>
      <p:sp>
        <p:nvSpPr>
          <p:cNvPr id="4" name="Elipse 3"/>
          <p:cNvSpPr/>
          <p:nvPr/>
        </p:nvSpPr>
        <p:spPr>
          <a:xfrm>
            <a:off x="1984375" y="692150"/>
            <a:ext cx="5219700" cy="158432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pt-BR" sz="3200" dirty="0">
                <a:solidFill>
                  <a:prstClr val="black"/>
                </a:solidFill>
                <a:latin typeface="Berlin Sans FB Demi" pitchFamily="34" charset="0"/>
              </a:rPr>
              <a:t>Central de Acolhimento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2483768" y="2615753"/>
            <a:ext cx="4464050" cy="95726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914400"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r>
              <a:rPr lang="pt-BR" dirty="0">
                <a:solidFill>
                  <a:prstClr val="black"/>
                </a:solidFill>
                <a:latin typeface="Berlin Sans FB Demi" pitchFamily="34" charset="0"/>
              </a:rPr>
              <a:t>  Estruturada pelo órgão gestor estadual</a:t>
            </a:r>
          </a:p>
          <a:p>
            <a:pPr algn="just" defTabSz="914400"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</p:txBody>
      </p:sp>
      <p:sp>
        <p:nvSpPr>
          <p:cNvPr id="7" name="Seta em curva para a esquerda 6"/>
          <p:cNvSpPr/>
          <p:nvPr/>
        </p:nvSpPr>
        <p:spPr>
          <a:xfrm>
            <a:off x="7380288" y="1340768"/>
            <a:ext cx="1008062" cy="2016224"/>
          </a:xfrm>
          <a:prstGeom prst="curvedLef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10" name="Seta em curva para a direita 9"/>
          <p:cNvSpPr/>
          <p:nvPr/>
        </p:nvSpPr>
        <p:spPr>
          <a:xfrm>
            <a:off x="1660525" y="2996951"/>
            <a:ext cx="647700" cy="1575841"/>
          </a:xfrm>
          <a:prstGeom prst="curved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251520" y="4797426"/>
            <a:ext cx="2520280" cy="179978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914400"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r>
              <a:rPr lang="pt-BR" sz="1700" b="1" dirty="0" smtClean="0">
                <a:solidFill>
                  <a:prstClr val="black"/>
                </a:solidFill>
              </a:rPr>
              <a:t>Registrar</a:t>
            </a:r>
            <a:r>
              <a:rPr lang="pt-BR" sz="1700" b="1" dirty="0">
                <a:solidFill>
                  <a:prstClr val="black"/>
                </a:solidFill>
              </a:rPr>
              <a:t>, controlar e sistematizar informações sobre os serviços </a:t>
            </a:r>
            <a:r>
              <a:rPr lang="pt-BR" sz="1700" b="1" dirty="0" smtClean="0">
                <a:solidFill>
                  <a:prstClr val="black"/>
                </a:solidFill>
              </a:rPr>
              <a:t>regionalizados</a:t>
            </a:r>
            <a:endParaRPr lang="pt-BR" sz="1700" b="1" dirty="0">
              <a:solidFill>
                <a:prstClr val="black"/>
              </a:solidFill>
            </a:endParaRPr>
          </a:p>
          <a:p>
            <a:pPr algn="just" defTabSz="914400"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5828357" y="4797426"/>
            <a:ext cx="3136131" cy="1816299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914400"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r>
              <a:rPr lang="pt-BR" sz="1600" b="1" dirty="0" smtClean="0">
                <a:solidFill>
                  <a:prstClr val="black"/>
                </a:solidFill>
              </a:rPr>
              <a:t>Desenvolver</a:t>
            </a:r>
            <a:r>
              <a:rPr lang="pt-BR" sz="1600" b="1" dirty="0">
                <a:solidFill>
                  <a:prstClr val="black"/>
                </a:solidFill>
              </a:rPr>
              <a:t>, em integração com os gestores dos </a:t>
            </a:r>
            <a:r>
              <a:rPr lang="pt-BR" sz="1600" b="1" dirty="0" smtClean="0">
                <a:solidFill>
                  <a:prstClr val="black"/>
                </a:solidFill>
              </a:rPr>
              <a:t>municípios, </a:t>
            </a:r>
            <a:r>
              <a:rPr lang="pt-BR" sz="1600" b="1" dirty="0">
                <a:solidFill>
                  <a:prstClr val="black"/>
                </a:solidFill>
              </a:rPr>
              <a:t>a integração operacional com o sistema de justiça, definindo fluxos e procedimentos </a:t>
            </a:r>
            <a:r>
              <a:rPr lang="pt-BR" sz="1600" b="1" dirty="0" smtClean="0">
                <a:solidFill>
                  <a:prstClr val="black"/>
                </a:solidFill>
              </a:rPr>
              <a:t>da aplicação </a:t>
            </a:r>
            <a:r>
              <a:rPr lang="pt-BR" sz="1600" b="1" dirty="0">
                <a:solidFill>
                  <a:prstClr val="black"/>
                </a:solidFill>
              </a:rPr>
              <a:t>da medida </a:t>
            </a:r>
            <a:r>
              <a:rPr lang="pt-BR" sz="1600" b="1" dirty="0" smtClean="0">
                <a:solidFill>
                  <a:prstClr val="black"/>
                </a:solidFill>
              </a:rPr>
              <a:t>protetiva</a:t>
            </a:r>
            <a:endParaRPr lang="pt-BR" sz="1600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2915816" y="4797426"/>
            <a:ext cx="2808312" cy="18163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914400"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r>
              <a:rPr lang="pt-BR" sz="1700" b="1" dirty="0" smtClean="0">
                <a:solidFill>
                  <a:prstClr val="black"/>
                </a:solidFill>
              </a:rPr>
              <a:t>Disponibilizar </a:t>
            </a:r>
            <a:r>
              <a:rPr lang="pt-BR" sz="1700" b="1" dirty="0">
                <a:solidFill>
                  <a:prstClr val="black"/>
                </a:solidFill>
              </a:rPr>
              <a:t>a relação de vagas e indicar aos municípios vinculados a vaga mais adequada </a:t>
            </a:r>
            <a:r>
              <a:rPr lang="pt-BR" sz="1700" b="1" dirty="0" smtClean="0">
                <a:solidFill>
                  <a:prstClr val="black"/>
                </a:solidFill>
              </a:rPr>
              <a:t>disponível</a:t>
            </a:r>
            <a:endParaRPr lang="pt-BR" sz="1700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dirty="0" smtClean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2622919" y="3903562"/>
            <a:ext cx="4109321" cy="82158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914400"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r>
              <a:rPr lang="pt-BR" sz="2200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Atribuições mínimas:</a:t>
            </a:r>
            <a:endParaRPr lang="pt-BR" sz="22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dirty="0">
              <a:solidFill>
                <a:prstClr val="black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183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9144000" cy="6957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600" b="1" dirty="0" smtClean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  <a:p>
            <a:pPr algn="ctr"/>
            <a:r>
              <a:rPr lang="pt-BR" sz="6000" b="1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Regionalização</a:t>
            </a:r>
          </a:p>
          <a:p>
            <a:pPr algn="ctr"/>
            <a:endParaRPr lang="pt-BR" sz="6000" b="1" dirty="0" smtClean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  <a:p>
            <a:pPr algn="ctr"/>
            <a:endParaRPr lang="pt-BR" sz="3200" dirty="0" smtClean="0">
              <a:latin typeface="Berlin Sans FB" pitchFamily="34" charset="0"/>
            </a:endParaRPr>
          </a:p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latin typeface="Berlin Sans FB" pitchFamily="34" charset="0"/>
              </a:rPr>
              <a:t>Serviço </a:t>
            </a:r>
            <a:r>
              <a:rPr lang="pt-BR" sz="2400" dirty="0">
                <a:solidFill>
                  <a:schemeClr val="tx1"/>
                </a:solidFill>
                <a:latin typeface="Berlin Sans FB" pitchFamily="34" charset="0"/>
              </a:rPr>
              <a:t>de Proteção e Atendimento Especializado </a:t>
            </a:r>
          </a:p>
          <a:p>
            <a:pPr algn="ctr"/>
            <a:r>
              <a:rPr lang="pt-BR" sz="2400" dirty="0" smtClean="0">
                <a:solidFill>
                  <a:schemeClr val="tx1"/>
                </a:solidFill>
                <a:latin typeface="Berlin Sans FB" pitchFamily="34" charset="0"/>
              </a:rPr>
              <a:t>a Famílias e </a:t>
            </a:r>
            <a:r>
              <a:rPr lang="pt-BR" sz="2400" dirty="0">
                <a:solidFill>
                  <a:schemeClr val="tx1"/>
                </a:solidFill>
                <a:latin typeface="Berlin Sans FB" pitchFamily="34" charset="0"/>
              </a:rPr>
              <a:t>Indivíduos – </a:t>
            </a:r>
            <a:r>
              <a:rPr lang="pt-BR" sz="2400" b="1" dirty="0">
                <a:solidFill>
                  <a:schemeClr val="tx1"/>
                </a:solidFill>
                <a:latin typeface="Berlin Sans FB" pitchFamily="34" charset="0"/>
              </a:rPr>
              <a:t>PAEFI </a:t>
            </a:r>
          </a:p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latin typeface="Berlin Sans FB" pitchFamily="34" charset="0"/>
              </a:rPr>
              <a:t>Serviços </a:t>
            </a:r>
            <a:r>
              <a:rPr lang="pt-BR" sz="2400" dirty="0">
                <a:solidFill>
                  <a:schemeClr val="tx1"/>
                </a:solidFill>
                <a:latin typeface="Berlin Sans FB" pitchFamily="34" charset="0"/>
              </a:rPr>
              <a:t>de Acolhimento para </a:t>
            </a:r>
            <a:r>
              <a:rPr lang="pt-BR" sz="2400" b="1" dirty="0">
                <a:solidFill>
                  <a:schemeClr val="tx1"/>
                </a:solidFill>
                <a:latin typeface="Berlin Sans FB" pitchFamily="34" charset="0"/>
              </a:rPr>
              <a:t>Crianças, Adolescentes e </a:t>
            </a:r>
            <a:r>
              <a:rPr lang="pt-BR" sz="2400" b="1" dirty="0" smtClean="0">
                <a:solidFill>
                  <a:schemeClr val="tx1"/>
                </a:solidFill>
                <a:latin typeface="Berlin Sans FB" pitchFamily="34" charset="0"/>
              </a:rPr>
              <a:t>Jovens</a:t>
            </a:r>
            <a:endParaRPr lang="pt-BR" sz="3200" dirty="0">
              <a:solidFill>
                <a:schemeClr val="tx1"/>
              </a:solidFill>
              <a:latin typeface="Berlin Sans FB Demi" pitchFamily="34" charset="0"/>
            </a:endParaRPr>
          </a:p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latin typeface="Berlin Sans FB" pitchFamily="34" charset="0"/>
              </a:rPr>
              <a:t>Serviços </a:t>
            </a:r>
            <a:r>
              <a:rPr lang="pt-BR" sz="2400" dirty="0">
                <a:solidFill>
                  <a:schemeClr val="tx1"/>
                </a:solidFill>
                <a:latin typeface="Berlin Sans FB" pitchFamily="34" charset="0"/>
              </a:rPr>
              <a:t>de Acolhimento para </a:t>
            </a:r>
            <a:r>
              <a:rPr lang="pt-BR" sz="2400" b="1" dirty="0">
                <a:solidFill>
                  <a:schemeClr val="tx1"/>
                </a:solidFill>
                <a:latin typeface="Berlin Sans FB" pitchFamily="34" charset="0"/>
              </a:rPr>
              <a:t>Adultos e Famílias</a:t>
            </a:r>
          </a:p>
          <a:p>
            <a:pPr algn="ctr"/>
            <a:endParaRPr lang="pt-BR" b="1" dirty="0" smtClean="0">
              <a:solidFill>
                <a:srgbClr val="C00000"/>
              </a:solidFill>
              <a:latin typeface="Berlin Sans FB" pitchFamily="34" charset="0"/>
              <a:cs typeface="Aharoni" pitchFamily="2" charset="-79"/>
            </a:endParaRPr>
          </a:p>
          <a:p>
            <a:pPr algn="ctr"/>
            <a:endParaRPr lang="pt-BR" b="1" dirty="0" smtClean="0">
              <a:solidFill>
                <a:srgbClr val="C00000"/>
              </a:solidFill>
              <a:latin typeface="Berlin Sans FB" pitchFamily="34" charset="0"/>
              <a:cs typeface="Aharoni" pitchFamily="2" charset="-79"/>
            </a:endParaRPr>
          </a:p>
          <a:p>
            <a:pPr algn="ctr"/>
            <a:endParaRPr lang="pt-BR" b="1" dirty="0" smtClean="0">
              <a:solidFill>
                <a:srgbClr val="C00000"/>
              </a:solidFill>
              <a:latin typeface="Berlin Sans FB" pitchFamily="34" charset="0"/>
              <a:cs typeface="Aharoni" pitchFamily="2" charset="-79"/>
            </a:endParaRPr>
          </a:p>
          <a:p>
            <a:pPr algn="ctr"/>
            <a:endParaRPr lang="pt-BR" b="1" dirty="0" smtClean="0">
              <a:solidFill>
                <a:srgbClr val="C00000"/>
              </a:solidFill>
              <a:latin typeface="Berlin Sans FB" pitchFamily="34" charset="0"/>
              <a:cs typeface="Aharoni" pitchFamily="2" charset="-79"/>
            </a:endParaRPr>
          </a:p>
          <a:p>
            <a:pPr algn="ctr"/>
            <a:r>
              <a:rPr lang="pt-BR" b="1" dirty="0" smtClean="0">
                <a:solidFill>
                  <a:schemeClr val="tx1"/>
                </a:solidFill>
                <a:latin typeface="Berlin Sans FB" pitchFamily="34" charset="0"/>
                <a:cs typeface="Aharoni" pitchFamily="2" charset="-79"/>
              </a:rPr>
              <a:t>Brasília/DF, setembro de 2014</a:t>
            </a:r>
            <a:endParaRPr lang="pt-BR" b="1" dirty="0">
              <a:solidFill>
                <a:schemeClr val="tx1"/>
              </a:solidFill>
              <a:latin typeface="Berlin Sans FB" pitchFamily="34" charset="0"/>
              <a:ea typeface="Tahoma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3378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9166225" cy="6957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just" defTabSz="914400">
              <a:buFont typeface="Wingdings" pitchFamily="2" charset="2"/>
              <a:buChar char="q"/>
              <a:defRPr/>
            </a:pPr>
            <a:r>
              <a:rPr lang="pt-BR" sz="3000" dirty="0" err="1" smtClean="0">
                <a:solidFill>
                  <a:schemeClr val="accent3">
                    <a:lumMod val="75000"/>
                  </a:schemeClr>
                </a:solidFill>
                <a:latin typeface="Berlin Sans FB Demi" pitchFamily="34" charset="0"/>
              </a:rPr>
              <a:t>Cofinanciamento</a:t>
            </a:r>
            <a:r>
              <a:rPr lang="pt-BR" sz="3000" dirty="0" smtClean="0">
                <a:solidFill>
                  <a:schemeClr val="accent3">
                    <a:lumMod val="75000"/>
                  </a:schemeClr>
                </a:solidFill>
                <a:latin typeface="Berlin Sans FB Demi" pitchFamily="34" charset="0"/>
              </a:rPr>
              <a:t>:</a:t>
            </a: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endParaRPr lang="pt-BR" sz="3000" dirty="0">
              <a:solidFill>
                <a:schemeClr val="accent3">
                  <a:lumMod val="75000"/>
                </a:schemeClr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 smtClean="0">
              <a:solidFill>
                <a:schemeClr val="accent3">
                  <a:lumMod val="75000"/>
                </a:schemeClr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chemeClr val="accent3">
                  <a:lumMod val="75000"/>
                </a:schemeClr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chemeClr val="accent3">
                  <a:lumMod val="75000"/>
                </a:schemeClr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endParaRPr lang="pt-BR" sz="3000" dirty="0">
              <a:solidFill>
                <a:schemeClr val="accent3">
                  <a:lumMod val="75000"/>
                </a:schemeClr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chemeClr val="accent3">
                  <a:lumMod val="75000"/>
                </a:schemeClr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r>
              <a:rPr lang="pt-BR" sz="2400" dirty="0">
                <a:solidFill>
                  <a:schemeClr val="accent3">
                    <a:lumMod val="75000"/>
                  </a:schemeClr>
                </a:solidFill>
                <a:latin typeface="Berlin Sans FB Demi" pitchFamily="34" charset="0"/>
              </a:rPr>
              <a:t>   </a:t>
            </a:r>
            <a:endParaRPr lang="pt-BR" sz="3200" dirty="0">
              <a:solidFill>
                <a:schemeClr val="accent3">
                  <a:lumMod val="75000"/>
                </a:schemeClr>
              </a:solidFill>
              <a:latin typeface="Berlin Sans FB Demi" pitchFamily="34" charset="0"/>
              <a:cs typeface="Aharoni" pitchFamily="2" charset="-79"/>
            </a:endParaRPr>
          </a:p>
          <a:p>
            <a:pPr algn="ctr" defTabSz="914400">
              <a:defRPr/>
            </a:pPr>
            <a:endParaRPr lang="pt-BR" sz="3200" dirty="0">
              <a:solidFill>
                <a:schemeClr val="accent3">
                  <a:lumMod val="75000"/>
                </a:schemeClr>
              </a:solidFill>
              <a:latin typeface="Berlin Sans FB Demi" pitchFamily="34" charset="0"/>
              <a:cs typeface="Aharoni" pitchFamily="2" charset="-79"/>
            </a:endParaRPr>
          </a:p>
          <a:p>
            <a:pPr algn="ctr" defTabSz="914400">
              <a:defRPr/>
            </a:pPr>
            <a:r>
              <a:rPr lang="pt-BR" sz="32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pt-BR" sz="32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pt-BR" sz="3200" dirty="0">
                <a:solidFill>
                  <a:schemeClr val="accent3">
                    <a:lumMod val="75000"/>
                  </a:schemeClr>
                </a:solidFill>
                <a:latin typeface="Berlin Sans FB Demi" pitchFamily="34" charset="0"/>
              </a:rPr>
              <a:t/>
            </a:r>
            <a:br>
              <a:rPr lang="pt-BR" sz="3200" dirty="0">
                <a:solidFill>
                  <a:schemeClr val="accent3">
                    <a:lumMod val="75000"/>
                  </a:schemeClr>
                </a:solidFill>
                <a:latin typeface="Berlin Sans FB Demi" pitchFamily="34" charset="0"/>
              </a:rPr>
            </a:br>
            <a:endParaRPr lang="pt-BR" sz="3200" dirty="0">
              <a:solidFill>
                <a:schemeClr val="accent3">
                  <a:lumMod val="75000"/>
                </a:schemeClr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3200" dirty="0">
              <a:solidFill>
                <a:schemeClr val="accent3">
                  <a:lumMod val="75000"/>
                </a:schemeClr>
              </a:solidFill>
              <a:latin typeface="Berlin Sans FB Demi" pitchFamily="34" charset="0"/>
              <a:cs typeface="Aharoni" pitchFamily="2" charset="-79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9388" y="1340768"/>
            <a:ext cx="8785225" cy="6340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 defTabSz="914400">
              <a:buFont typeface="Wingdings" pitchFamily="2" charset="2"/>
              <a:buChar char="ü"/>
              <a:defRPr/>
            </a:pPr>
            <a:r>
              <a:rPr lang="pt-BR" sz="2600" dirty="0">
                <a:solidFill>
                  <a:prstClr val="black"/>
                </a:solidFill>
                <a:latin typeface="Berlin Sans FB" pitchFamily="34" charset="0"/>
                <a:ea typeface="+mn-ea"/>
                <a:cs typeface="+mn-cs"/>
              </a:rPr>
              <a:t>O </a:t>
            </a:r>
            <a:r>
              <a:rPr lang="pt-BR" sz="2600" dirty="0" err="1">
                <a:solidFill>
                  <a:prstClr val="black"/>
                </a:solidFill>
                <a:latin typeface="Berlin Sans FB" pitchFamily="34" charset="0"/>
                <a:ea typeface="+mn-ea"/>
                <a:cs typeface="+mn-cs"/>
              </a:rPr>
              <a:t>cofinanciamento</a:t>
            </a:r>
            <a:r>
              <a:rPr lang="pt-BR" sz="2600" dirty="0">
                <a:solidFill>
                  <a:prstClr val="black"/>
                </a:solidFill>
                <a:latin typeface="Berlin Sans FB" pitchFamily="34" charset="0"/>
                <a:ea typeface="+mn-ea"/>
                <a:cs typeface="+mn-cs"/>
              </a:rPr>
              <a:t> FEDERAL se dará por meio do Piso de Alta Complexidade I – PAC I - e</a:t>
            </a:r>
            <a:r>
              <a:rPr lang="pt-BR" sz="26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pt-BR" sz="2600" dirty="0">
                <a:solidFill>
                  <a:prstClr val="black"/>
                </a:solidFill>
                <a:latin typeface="Berlin Sans FB" pitchFamily="34" charset="0"/>
                <a:ea typeface="+mn-ea"/>
                <a:cs typeface="+mn-cs"/>
              </a:rPr>
              <a:t>observará os  valores  de </a:t>
            </a:r>
            <a:r>
              <a:rPr lang="pt-BR" sz="2600" b="1" dirty="0">
                <a:solidFill>
                  <a:prstClr val="black"/>
                </a:solidFill>
                <a:latin typeface="Berlin Sans FB" pitchFamily="34" charset="0"/>
                <a:ea typeface="+mn-ea"/>
                <a:cs typeface="+mn-cs"/>
              </a:rPr>
              <a:t>R$ 5.000,00</a:t>
            </a:r>
            <a:r>
              <a:rPr lang="pt-BR" sz="2600" dirty="0">
                <a:solidFill>
                  <a:prstClr val="black"/>
                </a:solidFill>
                <a:latin typeface="Berlin Sans FB" pitchFamily="34" charset="0"/>
                <a:ea typeface="+mn-ea"/>
                <a:cs typeface="+mn-cs"/>
              </a:rPr>
              <a:t> para capacidade de atendimento de até </a:t>
            </a:r>
            <a:r>
              <a:rPr lang="pt-BR" sz="2600" b="1" dirty="0">
                <a:solidFill>
                  <a:prstClr val="black"/>
                </a:solidFill>
                <a:latin typeface="Berlin Sans FB" pitchFamily="34" charset="0"/>
                <a:ea typeface="+mn-ea"/>
                <a:cs typeface="+mn-cs"/>
              </a:rPr>
              <a:t>10 pessoas</a:t>
            </a:r>
            <a:r>
              <a:rPr lang="pt-BR" sz="2600" dirty="0">
                <a:solidFill>
                  <a:prstClr val="black"/>
                </a:solidFill>
                <a:latin typeface="Berlin Sans FB" pitchFamily="34" charset="0"/>
                <a:ea typeface="+mn-ea"/>
                <a:cs typeface="+mn-cs"/>
              </a:rPr>
              <a:t>. O aumento na capacidade de atendimento será proporcional a este valor.</a:t>
            </a:r>
          </a:p>
          <a:p>
            <a:pPr algn="just" defTabSz="914400">
              <a:defRPr/>
            </a:pPr>
            <a:endParaRPr lang="pt-BR" sz="2600" dirty="0">
              <a:solidFill>
                <a:prstClr val="black"/>
              </a:solidFill>
              <a:latin typeface="Berlin Sans FB" pitchFamily="34" charset="0"/>
              <a:ea typeface="+mn-ea"/>
              <a:cs typeface="+mn-cs"/>
            </a:endParaRPr>
          </a:p>
          <a:p>
            <a:pPr marL="342900" indent="-342900" algn="just" defTabSz="914400">
              <a:buFont typeface="Wingdings" pitchFamily="2" charset="2"/>
              <a:buChar char="ü"/>
              <a:defRPr/>
            </a:pPr>
            <a:r>
              <a:rPr lang="pt-BR" sz="2600" dirty="0">
                <a:solidFill>
                  <a:prstClr val="black"/>
                </a:solidFill>
                <a:latin typeface="Berlin Sans FB" pitchFamily="34" charset="0"/>
                <a:ea typeface="+mn-ea"/>
                <a:cs typeface="+mn-cs"/>
              </a:rPr>
              <a:t>O   </a:t>
            </a:r>
            <a:r>
              <a:rPr lang="pt-BR" sz="2600" dirty="0" err="1">
                <a:solidFill>
                  <a:prstClr val="black"/>
                </a:solidFill>
                <a:latin typeface="Berlin Sans FB" pitchFamily="34" charset="0"/>
                <a:ea typeface="+mn-ea"/>
                <a:cs typeface="+mn-cs"/>
              </a:rPr>
              <a:t>cofinanciamento</a:t>
            </a:r>
            <a:r>
              <a:rPr lang="pt-BR" sz="2600" dirty="0">
                <a:solidFill>
                  <a:prstClr val="black"/>
                </a:solidFill>
                <a:latin typeface="Berlin Sans FB" pitchFamily="34" charset="0"/>
                <a:ea typeface="+mn-ea"/>
                <a:cs typeface="+mn-cs"/>
              </a:rPr>
              <a:t>   ESTADUAL para os serviços regionalizados   será   equivalente   a   </a:t>
            </a:r>
            <a:r>
              <a:rPr lang="pt-BR" sz="2600" b="1" dirty="0">
                <a:solidFill>
                  <a:prstClr val="black"/>
                </a:solidFill>
                <a:latin typeface="Berlin Sans FB" pitchFamily="34" charset="0"/>
                <a:ea typeface="+mn-ea"/>
                <a:cs typeface="+mn-cs"/>
              </a:rPr>
              <a:t>no mínimo 50% </a:t>
            </a:r>
            <a:r>
              <a:rPr lang="pt-BR" sz="2600" dirty="0">
                <a:solidFill>
                  <a:prstClr val="black"/>
                </a:solidFill>
                <a:latin typeface="Berlin Sans FB" pitchFamily="34" charset="0"/>
                <a:ea typeface="+mn-ea"/>
                <a:cs typeface="+mn-cs"/>
              </a:rPr>
              <a:t>do valor do cofinanciamento federal.</a:t>
            </a:r>
          </a:p>
          <a:p>
            <a:pPr algn="just" defTabSz="914400">
              <a:defRPr/>
            </a:pPr>
            <a:endParaRPr lang="pt-BR" sz="2600" dirty="0">
              <a:solidFill>
                <a:prstClr val="black"/>
              </a:solidFill>
              <a:latin typeface="Berlin Sans FB" pitchFamily="34" charset="0"/>
              <a:ea typeface="+mn-ea"/>
              <a:cs typeface="+mn-cs"/>
            </a:endParaRPr>
          </a:p>
          <a:p>
            <a:pPr marL="342900" indent="-342900" algn="just" defTabSz="914400">
              <a:buFont typeface="Wingdings" pitchFamily="2" charset="2"/>
              <a:buChar char="ü"/>
              <a:defRPr/>
            </a:pPr>
            <a:r>
              <a:rPr lang="pt-BR" sz="2600" dirty="0">
                <a:solidFill>
                  <a:prstClr val="black"/>
                </a:solidFill>
                <a:latin typeface="Berlin Sans FB" pitchFamily="34" charset="0"/>
                <a:ea typeface="+mn-ea"/>
                <a:cs typeface="+mn-cs"/>
              </a:rPr>
              <a:t>Os recursos serão transferidos do Fundo Nacional de Assistência Social aos Fundos Estaduais de Assistência Social.</a:t>
            </a:r>
          </a:p>
          <a:p>
            <a:pPr algn="just" defTabSz="914400">
              <a:defRPr/>
            </a:pPr>
            <a:endParaRPr lang="pt-BR" sz="2600" dirty="0">
              <a:solidFill>
                <a:prstClr val="black"/>
              </a:solidFill>
              <a:latin typeface="Berlin Sans FB" pitchFamily="34" charset="0"/>
              <a:ea typeface="+mn-ea"/>
              <a:cs typeface="+mn-cs"/>
            </a:endParaRPr>
          </a:p>
          <a:p>
            <a:pPr algn="just" defTabSz="914400">
              <a:defRPr/>
            </a:pPr>
            <a:endParaRPr lang="pt-BR" sz="2000" dirty="0">
              <a:solidFill>
                <a:prstClr val="black"/>
              </a:solidFill>
              <a:latin typeface="Berlin Sans FB" pitchFamily="34" charset="0"/>
              <a:ea typeface="+mn-ea"/>
              <a:cs typeface="+mn-cs"/>
            </a:endParaRPr>
          </a:p>
          <a:p>
            <a:pPr marL="342900" indent="-342900" algn="just" defTabSz="914400">
              <a:buFont typeface="Wingdings" pitchFamily="2" charset="2"/>
              <a:buChar char="ü"/>
              <a:defRPr/>
            </a:pPr>
            <a:endParaRPr lang="pt-BR" sz="2400" dirty="0">
              <a:solidFill>
                <a:prstClr val="white"/>
              </a:solidFill>
              <a:latin typeface="Berlin Sans FB Demi" pitchFamily="34" charset="0"/>
              <a:ea typeface="+mn-ea"/>
              <a:cs typeface="+mn-cs"/>
            </a:endParaRPr>
          </a:p>
          <a:p>
            <a:pPr defTabSz="914400">
              <a:defRPr/>
            </a:pPr>
            <a:r>
              <a:rPr lang="pt-BR" sz="2400" dirty="0">
                <a:solidFill>
                  <a:prstClr val="black"/>
                </a:solidFill>
                <a:ea typeface="+mn-ea"/>
                <a:cs typeface="+mn-cs"/>
              </a:rPr>
              <a:t> </a:t>
            </a:r>
            <a:endParaRPr lang="pt-BR" sz="2200" dirty="0">
              <a:solidFill>
                <a:prstClr val="white"/>
              </a:solidFill>
              <a:latin typeface="Berlin Sans FB Dem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3269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7160" y="1340768"/>
            <a:ext cx="9144000" cy="4752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26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26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32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32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32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r>
              <a:rPr lang="pt-BR" sz="4600" dirty="0" smtClean="0">
                <a:solidFill>
                  <a:schemeClr val="tx1"/>
                </a:solidFill>
                <a:latin typeface="Berlin Sans FB Demi" pitchFamily="34" charset="0"/>
              </a:rPr>
              <a:t>Regionalização dos </a:t>
            </a:r>
            <a:r>
              <a:rPr lang="pt-BR" sz="4600" dirty="0">
                <a:solidFill>
                  <a:schemeClr val="tx1"/>
                </a:solidFill>
                <a:latin typeface="Berlin Sans FB Demi" pitchFamily="34" charset="0"/>
              </a:rPr>
              <a:t>Serviços de </a:t>
            </a:r>
            <a:r>
              <a:rPr lang="pt-BR" sz="4600" dirty="0" smtClean="0">
                <a:solidFill>
                  <a:schemeClr val="tx1"/>
                </a:solidFill>
                <a:latin typeface="Berlin Sans FB Demi" pitchFamily="34" charset="0"/>
              </a:rPr>
              <a:t>Acolhimento para Adultos e Famílias</a:t>
            </a:r>
          </a:p>
          <a:p>
            <a:pPr algn="ctr"/>
            <a:endParaRPr lang="pt-BR" sz="32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3200" dirty="0">
              <a:latin typeface="Berlin Sans FB Demi" pitchFamily="34" charset="0"/>
              <a:cs typeface="Aharoni" pitchFamily="2" charset="-79"/>
            </a:endParaRPr>
          </a:p>
          <a:p>
            <a:pPr algn="ctr"/>
            <a:endParaRPr lang="pt-BR" sz="3200" dirty="0" smtClean="0">
              <a:latin typeface="Berlin Sans FB Demi" pitchFamily="34" charset="0"/>
              <a:cs typeface="Aharoni" pitchFamily="2" charset="-79"/>
            </a:endParaRPr>
          </a:p>
          <a:p>
            <a:pPr algn="ctr"/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>
                <a:latin typeface="Berlin Sans FB Demi" pitchFamily="34" charset="0"/>
              </a:rPr>
              <a:t/>
            </a:r>
            <a:br>
              <a:rPr lang="pt-BR" sz="3200" dirty="0">
                <a:latin typeface="Berlin Sans FB Demi" pitchFamily="34" charset="0"/>
              </a:rPr>
            </a:br>
            <a:endParaRPr lang="pt-BR" sz="3200" dirty="0" smtClean="0">
              <a:latin typeface="Berlin Sans FB Demi" pitchFamily="34" charset="0"/>
            </a:endParaRPr>
          </a:p>
          <a:p>
            <a:pPr algn="ctr"/>
            <a:endParaRPr lang="pt-BR" sz="3200" dirty="0">
              <a:solidFill>
                <a:srgbClr val="FFC000"/>
              </a:solidFill>
              <a:latin typeface="Berlin Sans FB Demi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6914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9144000" cy="6975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  <a:latin typeface="Berlin Sans FB Demi" pitchFamily="34" charset="0"/>
              </a:rPr>
              <a:t>Oferta </a:t>
            </a:r>
            <a:r>
              <a:rPr lang="pt-BR" sz="2800" dirty="0">
                <a:solidFill>
                  <a:schemeClr val="accent3">
                    <a:lumMod val="75000"/>
                  </a:schemeClr>
                </a:solidFill>
                <a:latin typeface="Berlin Sans FB Demi" pitchFamily="34" charset="0"/>
              </a:rPr>
              <a:t>regionalizada:</a:t>
            </a:r>
          </a:p>
          <a:p>
            <a:pPr algn="just" defTabSz="914400">
              <a:defRPr/>
            </a:pP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   </a:t>
            </a:r>
            <a:endParaRPr lang="pt-BR" sz="2800" dirty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  <a:p>
            <a:pPr algn="ctr" defTabSz="914400"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  <a:p>
            <a:pPr algn="ctr" defTabSz="914400">
              <a:defRPr/>
            </a:pPr>
            <a:r>
              <a:rPr lang="pt-BR" sz="2800" dirty="0">
                <a:solidFill>
                  <a:schemeClr val="tx1"/>
                </a:solidFill>
              </a:rPr>
              <a:t/>
            </a:r>
            <a:br>
              <a:rPr lang="pt-BR" sz="2800" dirty="0">
                <a:solidFill>
                  <a:schemeClr val="tx1"/>
                </a:solidFill>
              </a:rPr>
            </a:br>
            <a:r>
              <a:rPr lang="pt-BR" sz="2800" dirty="0">
                <a:solidFill>
                  <a:schemeClr val="tx1"/>
                </a:solidFill>
                <a:latin typeface="Berlin Sans FB Demi" pitchFamily="34" charset="0"/>
              </a:rPr>
              <a:t/>
            </a:r>
            <a:br>
              <a:rPr lang="pt-BR" sz="2800" dirty="0">
                <a:solidFill>
                  <a:schemeClr val="tx1"/>
                </a:solidFill>
                <a:latin typeface="Berlin Sans FB Demi" pitchFamily="34" charset="0"/>
              </a:rPr>
            </a:b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  <a:p>
            <a:pPr algn="ctr"/>
            <a:endParaRPr lang="pt-BR" sz="32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3200" dirty="0">
              <a:latin typeface="Berlin Sans FB Demi" pitchFamily="34" charset="0"/>
              <a:cs typeface="Aharoni" pitchFamily="2" charset="-79"/>
            </a:endParaRPr>
          </a:p>
          <a:p>
            <a:pPr algn="ctr"/>
            <a:endParaRPr lang="pt-BR" sz="3200" dirty="0" smtClean="0">
              <a:latin typeface="Berlin Sans FB Demi" pitchFamily="34" charset="0"/>
              <a:cs typeface="Aharoni" pitchFamily="2" charset="-79"/>
            </a:endParaRPr>
          </a:p>
          <a:p>
            <a:pPr algn="ctr"/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>
                <a:latin typeface="Berlin Sans FB Demi" pitchFamily="34" charset="0"/>
              </a:rPr>
              <a:t/>
            </a:r>
            <a:br>
              <a:rPr lang="pt-BR" sz="3200" dirty="0">
                <a:latin typeface="Berlin Sans FB Demi" pitchFamily="34" charset="0"/>
              </a:rPr>
            </a:br>
            <a:endParaRPr lang="pt-BR" sz="3200" dirty="0" smtClean="0">
              <a:latin typeface="Berlin Sans FB Demi" pitchFamily="34" charset="0"/>
            </a:endParaRPr>
          </a:p>
          <a:p>
            <a:pPr algn="ctr"/>
            <a:endParaRPr lang="pt-BR" sz="3200" dirty="0">
              <a:solidFill>
                <a:srgbClr val="FFC000"/>
              </a:solidFill>
              <a:latin typeface="Berlin Sans FB Demi" pitchFamily="34" charset="0"/>
              <a:cs typeface="Aharoni" pitchFamily="2" charset="-79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59532" y="1052736"/>
            <a:ext cx="8424935" cy="420115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ESTADOS e</a:t>
            </a:r>
            <a:r>
              <a:rPr lang="pt-BR" sz="2400" dirty="0" smtClean="0">
                <a:solidFill>
                  <a:prstClr val="black"/>
                </a:solidFill>
                <a:latin typeface="Berlin Sans FB" pitchFamily="34" charset="0"/>
              </a:rPr>
              <a:t>struturam</a:t>
            </a:r>
            <a:r>
              <a:rPr lang="pt-BR" sz="2400" dirty="0">
                <a:solidFill>
                  <a:prstClr val="black"/>
                </a:solidFill>
                <a:latin typeface="Berlin Sans FB" pitchFamily="34" charset="0"/>
              </a:rPr>
              <a:t>, coordenam e ofertam os serviços regionalizados</a:t>
            </a:r>
          </a:p>
          <a:p>
            <a:pPr algn="ctr">
              <a:defRPr/>
            </a:pPr>
            <a:endParaRPr lang="pt-BR" sz="24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  <a:ea typeface="+mn-ea"/>
              <a:cs typeface="+mn-cs"/>
            </a:endParaRPr>
          </a:p>
          <a:p>
            <a:pPr algn="ctr">
              <a:defRPr/>
            </a:pPr>
            <a:endParaRPr lang="pt-BR" sz="24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  <a:ea typeface="+mn-ea"/>
              <a:cs typeface="+mn-cs"/>
            </a:endParaRPr>
          </a:p>
          <a:p>
            <a:pPr algn="ctr" defTabSz="914400">
              <a:defRPr/>
            </a:pPr>
            <a:r>
              <a:rPr lang="pt-BR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ea typeface="+mn-ea"/>
                <a:cs typeface="+mn-cs"/>
              </a:rPr>
              <a:t>MODALIDADES DE OFERTA: </a:t>
            </a:r>
          </a:p>
          <a:p>
            <a:pPr algn="ctr" defTabSz="914400">
              <a:defRPr/>
            </a:pPr>
            <a:endParaRPr lang="pt-BR" sz="24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  <a:ea typeface="+mn-ea"/>
              <a:cs typeface="+mn-cs"/>
            </a:endParaRPr>
          </a:p>
          <a:p>
            <a:pPr marL="285750" indent="-285750" algn="just" defTabSz="9144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v"/>
              <a:defRPr/>
            </a:pPr>
            <a:r>
              <a:rPr lang="pt-BR" sz="2200" dirty="0" smtClean="0">
                <a:solidFill>
                  <a:prstClr val="black"/>
                </a:solidFill>
                <a:latin typeface="Berlin Sans FB Demi" pitchFamily="34" charset="0"/>
              </a:rPr>
              <a:t>Direta</a:t>
            </a:r>
            <a:r>
              <a:rPr lang="pt-BR" sz="2200" dirty="0">
                <a:solidFill>
                  <a:prstClr val="black"/>
                </a:solidFill>
                <a:latin typeface="Berlin Sans FB Demi" pitchFamily="34" charset="0"/>
              </a:rPr>
              <a:t>;</a:t>
            </a:r>
          </a:p>
          <a:p>
            <a:pPr marL="285750" indent="-285750" algn="just" defTabSz="9144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v"/>
              <a:defRPr/>
            </a:pPr>
            <a:r>
              <a:rPr lang="pt-BR" sz="2200" dirty="0" smtClean="0">
                <a:solidFill>
                  <a:prstClr val="black"/>
                </a:solidFill>
                <a:latin typeface="Berlin Sans FB Demi" pitchFamily="34" charset="0"/>
              </a:rPr>
              <a:t>Indireta; ou</a:t>
            </a:r>
          </a:p>
          <a:p>
            <a:pPr marL="285750" indent="-285750" algn="just" defTabSz="9144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v"/>
              <a:defRPr/>
            </a:pPr>
            <a:r>
              <a:rPr lang="pt-BR" sz="2200" dirty="0" smtClean="0">
                <a:solidFill>
                  <a:prstClr val="black"/>
                </a:solidFill>
                <a:latin typeface="Berlin Sans FB Demi" pitchFamily="34" charset="0"/>
              </a:rPr>
              <a:t>Em </a:t>
            </a:r>
            <a:r>
              <a:rPr lang="pt-BR" sz="2200" dirty="0">
                <a:solidFill>
                  <a:prstClr val="black"/>
                </a:solidFill>
                <a:latin typeface="Berlin Sans FB Demi" pitchFamily="34" charset="0"/>
              </a:rPr>
              <a:t>regime de cooperação com os municípios da área de abrangência, conforme </a:t>
            </a:r>
            <a:r>
              <a:rPr lang="pt-BR" sz="2200" dirty="0" err="1">
                <a:solidFill>
                  <a:prstClr val="black"/>
                </a:solidFill>
                <a:latin typeface="Berlin Sans FB Demi" pitchFamily="34" charset="0"/>
              </a:rPr>
              <a:t>pactuação</a:t>
            </a:r>
            <a:r>
              <a:rPr lang="pt-BR" sz="2200" dirty="0">
                <a:solidFill>
                  <a:prstClr val="black"/>
                </a:solidFill>
                <a:latin typeface="Berlin Sans FB Demi" pitchFamily="34" charset="0"/>
              </a:rPr>
              <a:t> nas </a:t>
            </a:r>
            <a:r>
              <a:rPr lang="pt-BR" sz="2200" dirty="0" err="1" smtClean="0">
                <a:solidFill>
                  <a:prstClr val="black"/>
                </a:solidFill>
                <a:latin typeface="Berlin Sans FB Demi" pitchFamily="34" charset="0"/>
              </a:rPr>
              <a:t>CIB’s</a:t>
            </a:r>
            <a:r>
              <a:rPr lang="pt-BR" sz="2200" dirty="0" smtClean="0">
                <a:solidFill>
                  <a:prstClr val="black"/>
                </a:solidFill>
                <a:latin typeface="Berlin Sans FB Demi" pitchFamily="34" charset="0"/>
              </a:rPr>
              <a:t>.</a:t>
            </a:r>
            <a:endParaRPr lang="pt-BR" sz="2200" dirty="0">
              <a:solidFill>
                <a:prstClr val="black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32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9144000" cy="6957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endParaRPr lang="pt-B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endParaRPr lang="pt-B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endParaRPr lang="pt-B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endParaRPr lang="pt-B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endParaRPr lang="pt-B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endParaRPr lang="pt-B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  <a:latin typeface="Berlin Sans FB Demi" pitchFamily="34" charset="0"/>
              </a:rPr>
              <a:t>Parâmetros:</a:t>
            </a:r>
            <a:endParaRPr lang="pt-BR" sz="2800" dirty="0">
              <a:solidFill>
                <a:schemeClr val="accent3">
                  <a:lumMod val="75000"/>
                </a:schemeClr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   </a:t>
            </a:r>
          </a:p>
          <a:p>
            <a:pPr marL="457200" indent="-457200" algn="just" defTabSz="914400">
              <a:buFont typeface="Wingdings" pitchFamily="2" charset="2"/>
              <a:buChar char="ü"/>
              <a:defRPr/>
            </a:pPr>
            <a:r>
              <a:rPr lang="pt-BR" sz="2400" dirty="0" smtClean="0">
                <a:solidFill>
                  <a:schemeClr val="tx1"/>
                </a:solidFill>
                <a:latin typeface="Berlin Sans FB Demi" pitchFamily="34" charset="0"/>
              </a:rPr>
              <a:t>Desenho da </a:t>
            </a:r>
            <a:r>
              <a:rPr lang="pt-BR" sz="2400" dirty="0">
                <a:solidFill>
                  <a:schemeClr val="tx1"/>
                </a:solidFill>
                <a:latin typeface="Berlin Sans FB Demi" pitchFamily="34" charset="0"/>
              </a:rPr>
              <a:t>oferta </a:t>
            </a:r>
            <a:r>
              <a:rPr lang="pt-BR" sz="2400" dirty="0" smtClean="0">
                <a:solidFill>
                  <a:schemeClr val="tx1"/>
                </a:solidFill>
                <a:latin typeface="Berlin Sans FB Demi" pitchFamily="34" charset="0"/>
              </a:rPr>
              <a:t>regionalizada:</a:t>
            </a:r>
          </a:p>
          <a:p>
            <a:pPr marL="342900" indent="-342900" algn="just" defTabSz="914400">
              <a:buFont typeface="Wingdings" panose="05000000000000000000" pitchFamily="2" charset="2"/>
              <a:buChar char="v"/>
              <a:defRPr/>
            </a:pP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O serviço regionalizado deve ser organizado e estruturado como uma referência ESTADUAL de atendimento;</a:t>
            </a:r>
          </a:p>
          <a:p>
            <a:pPr marL="342900" indent="-342900" algn="just" defTabSz="914400">
              <a:buFont typeface="Wingdings" panose="05000000000000000000" pitchFamily="2" charset="2"/>
              <a:buChar char="v"/>
              <a:defRPr/>
            </a:pP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Deve ser levada em consideração a demanda de migração de municípios de Pequeno Porte I e II para estruturação do serviço regionalizado.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2000" dirty="0">
                <a:solidFill>
                  <a:schemeClr val="tx1"/>
                </a:solidFill>
                <a:latin typeface="Berlin Sans FB Demi" pitchFamily="34" charset="0"/>
              </a:rPr>
              <a:t>A definição </a:t>
            </a: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do município sede que irá ofertar o serviço regionalizado deverá </a:t>
            </a:r>
            <a:r>
              <a:rPr lang="pt-BR" sz="2000" dirty="0">
                <a:solidFill>
                  <a:schemeClr val="tx1"/>
                </a:solidFill>
                <a:latin typeface="Berlin Sans FB Demi" pitchFamily="34" charset="0"/>
              </a:rPr>
              <a:t>ser pactuada </a:t>
            </a: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na CIB e </a:t>
            </a:r>
            <a:r>
              <a:rPr lang="pt-BR" sz="2000" dirty="0">
                <a:solidFill>
                  <a:schemeClr val="tx1"/>
                </a:solidFill>
                <a:latin typeface="Berlin Sans FB Demi" pitchFamily="34" charset="0"/>
              </a:rPr>
              <a:t>deliberada </a:t>
            </a: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no CEAS. </a:t>
            </a:r>
            <a:endParaRPr lang="pt-BR" sz="2000" dirty="0">
              <a:solidFill>
                <a:schemeClr val="tx1"/>
              </a:solidFill>
              <a:latin typeface="Berlin Sans FB Demi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20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O </a:t>
            </a:r>
            <a:r>
              <a:rPr lang="pt-BR" sz="2000" dirty="0">
                <a:solidFill>
                  <a:schemeClr val="tx1"/>
                </a:solidFill>
                <a:latin typeface="Berlin Sans FB Demi" pitchFamily="34" charset="0"/>
              </a:rPr>
              <a:t>município definido </a:t>
            </a: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como sede para </a:t>
            </a:r>
            <a:r>
              <a:rPr lang="pt-BR" sz="2000" dirty="0">
                <a:solidFill>
                  <a:schemeClr val="tx1"/>
                </a:solidFill>
                <a:latin typeface="Berlin Sans FB Demi" pitchFamily="34" charset="0"/>
              </a:rPr>
              <a:t>a implantação </a:t>
            </a: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do serviço regionalizado </a:t>
            </a:r>
            <a:r>
              <a:rPr lang="pt-BR" sz="2000" dirty="0">
                <a:solidFill>
                  <a:schemeClr val="tx1"/>
                </a:solidFill>
                <a:latin typeface="Berlin Sans FB Demi" pitchFamily="34" charset="0"/>
              </a:rPr>
              <a:t>deverá possuir o Serviço de Proteção e Atendimento Especializado </a:t>
            </a: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a </a:t>
            </a:r>
            <a:r>
              <a:rPr lang="pt-BR" sz="2000" dirty="0">
                <a:solidFill>
                  <a:schemeClr val="tx1"/>
                </a:solidFill>
                <a:latin typeface="Berlin Sans FB Demi" pitchFamily="34" charset="0"/>
              </a:rPr>
              <a:t>Famílias e Indivíduos (PAEFI).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Será </a:t>
            </a:r>
            <a:r>
              <a:rPr lang="pt-BR" sz="2000" dirty="0">
                <a:solidFill>
                  <a:schemeClr val="tx1"/>
                </a:solidFill>
                <a:latin typeface="Berlin Sans FB Demi" pitchFamily="34" charset="0"/>
              </a:rPr>
              <a:t>facultado </a:t>
            </a: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a execução do serviço aos </a:t>
            </a:r>
            <a:r>
              <a:rPr lang="pt-BR" sz="2000" dirty="0">
                <a:solidFill>
                  <a:schemeClr val="tx1"/>
                </a:solidFill>
                <a:latin typeface="Berlin Sans FB Demi" pitchFamily="34" charset="0"/>
              </a:rPr>
              <a:t>m</a:t>
            </a: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unicípios </a:t>
            </a:r>
            <a:r>
              <a:rPr lang="pt-BR" sz="2000" dirty="0">
                <a:solidFill>
                  <a:schemeClr val="tx1"/>
                </a:solidFill>
                <a:latin typeface="Berlin Sans FB Demi" pitchFamily="34" charset="0"/>
              </a:rPr>
              <a:t>de </a:t>
            </a: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Pequeno </a:t>
            </a:r>
            <a:r>
              <a:rPr lang="pt-BR" sz="2000" dirty="0">
                <a:solidFill>
                  <a:schemeClr val="tx1"/>
                </a:solidFill>
                <a:latin typeface="Berlin Sans FB Demi" pitchFamily="34" charset="0"/>
              </a:rPr>
              <a:t>P</a:t>
            </a: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orte </a:t>
            </a:r>
            <a:r>
              <a:rPr lang="pt-BR" sz="2000" dirty="0">
                <a:solidFill>
                  <a:schemeClr val="tx1"/>
                </a:solidFill>
                <a:latin typeface="Berlin Sans FB Demi" pitchFamily="34" charset="0"/>
              </a:rPr>
              <a:t>II que se enquadram nos critérios </a:t>
            </a: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definidos pelo </a:t>
            </a:r>
            <a:r>
              <a:rPr lang="pt-BR" sz="2000" dirty="0">
                <a:solidFill>
                  <a:schemeClr val="tx1"/>
                </a:solidFill>
                <a:latin typeface="Berlin Sans FB Demi" pitchFamily="34" charset="0"/>
              </a:rPr>
              <a:t>inciso I do art. 3º </a:t>
            </a: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da Resolução CNAS nº 11/2014, </a:t>
            </a:r>
            <a:r>
              <a:rPr lang="pt-BR" sz="2000" dirty="0">
                <a:solidFill>
                  <a:schemeClr val="tx1"/>
                </a:solidFill>
                <a:latin typeface="Berlin Sans FB Demi" pitchFamily="34" charset="0"/>
              </a:rPr>
              <a:t>conforme pactuação na </a:t>
            </a: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CIB, com repasse do cofinanciamento federal correspondente ao número de vagas através do fundo estadual de assistência social.</a:t>
            </a:r>
            <a:endParaRPr lang="pt-BR" sz="2000" dirty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anose="05000000000000000000" pitchFamily="2" charset="2"/>
              <a:buChar char="ü"/>
              <a:defRPr/>
            </a:pPr>
            <a:endParaRPr lang="pt-BR" sz="24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anose="05000000000000000000" pitchFamily="2" charset="2"/>
              <a:buChar char="ü"/>
              <a:defRPr/>
            </a:pPr>
            <a:r>
              <a:rPr lang="pt-BR" sz="2400" dirty="0" smtClean="0">
                <a:solidFill>
                  <a:schemeClr val="tx1"/>
                </a:solidFill>
                <a:latin typeface="Berlin Sans FB Demi" pitchFamily="34" charset="0"/>
              </a:rPr>
              <a:t>Modalidades de serviços abrangidos:</a:t>
            </a:r>
            <a:endParaRPr lang="pt-BR" sz="2400" dirty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v"/>
              <a:defRPr/>
            </a:pP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Serviços </a:t>
            </a:r>
            <a:r>
              <a:rPr lang="pt-BR" sz="2000" dirty="0">
                <a:solidFill>
                  <a:schemeClr val="tx1"/>
                </a:solidFill>
                <a:latin typeface="Berlin Sans FB Demi" pitchFamily="34" charset="0"/>
              </a:rPr>
              <a:t>de Acolhimento </a:t>
            </a: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Institucional:</a:t>
            </a:r>
          </a:p>
          <a:p>
            <a:pPr marL="342900" indent="-342900" algn="just" defTabSz="914400">
              <a:buFont typeface="Wingdings" panose="05000000000000000000" pitchFamily="2" charset="2"/>
              <a:buChar char="§"/>
              <a:defRPr/>
            </a:pP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Abrigo institucional;</a:t>
            </a:r>
          </a:p>
          <a:p>
            <a:pPr marL="342900" indent="-342900" algn="just" defTabSz="914400">
              <a:buFont typeface="Wingdings" panose="05000000000000000000" pitchFamily="2" charset="2"/>
              <a:buChar char="§"/>
              <a:defRPr/>
            </a:pPr>
            <a:r>
              <a:rPr lang="pt-BR" sz="2000" dirty="0">
                <a:solidFill>
                  <a:schemeClr val="tx1"/>
                </a:solidFill>
                <a:latin typeface="Berlin Sans FB Demi" pitchFamily="34" charset="0"/>
              </a:rPr>
              <a:t>C</a:t>
            </a: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asa de passagem. </a:t>
            </a:r>
            <a:endParaRPr lang="pt-BR" sz="20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r>
              <a:rPr lang="pt-BR" sz="2800" dirty="0">
                <a:solidFill>
                  <a:schemeClr val="tx1"/>
                </a:solidFill>
                <a:latin typeface="Berlin Sans FB Demi" pitchFamily="34" charset="0"/>
              </a:rPr>
              <a:t/>
            </a:r>
            <a:br>
              <a:rPr lang="pt-BR" sz="2800" dirty="0">
                <a:solidFill>
                  <a:schemeClr val="tx1"/>
                </a:solidFill>
                <a:latin typeface="Berlin Sans FB Demi" pitchFamily="34" charset="0"/>
              </a:rPr>
            </a:b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  <a:p>
            <a:pPr algn="ctr"/>
            <a:endParaRPr lang="pt-BR" sz="32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3200" dirty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  <a:p>
            <a:pPr algn="ctr"/>
            <a:endParaRPr lang="pt-BR" sz="3200" dirty="0" smtClean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  <a:p>
            <a:pPr algn="ctr"/>
            <a:r>
              <a:rPr lang="pt-BR" sz="3200" dirty="0">
                <a:solidFill>
                  <a:schemeClr val="tx1"/>
                </a:solidFill>
              </a:rPr>
              <a:t/>
            </a:r>
            <a:br>
              <a:rPr lang="pt-BR" sz="3200" dirty="0">
                <a:solidFill>
                  <a:schemeClr val="tx1"/>
                </a:solidFill>
              </a:rPr>
            </a:br>
            <a:r>
              <a:rPr lang="pt-BR" sz="3200" dirty="0">
                <a:solidFill>
                  <a:schemeClr val="tx1"/>
                </a:solidFill>
                <a:latin typeface="Berlin Sans FB Demi" pitchFamily="34" charset="0"/>
              </a:rPr>
              <a:t/>
            </a:r>
            <a:br>
              <a:rPr lang="pt-BR" sz="3200" dirty="0">
                <a:solidFill>
                  <a:schemeClr val="tx1"/>
                </a:solidFill>
                <a:latin typeface="Berlin Sans FB Demi" pitchFamily="34" charset="0"/>
              </a:rPr>
            </a:br>
            <a:endParaRPr lang="pt-BR" sz="32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3200" dirty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2314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-2533"/>
            <a:ext cx="9144000" cy="6957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ü"/>
              <a:defRPr/>
            </a:pPr>
            <a:r>
              <a:rPr lang="pt-BR" sz="2400" dirty="0" smtClean="0">
                <a:solidFill>
                  <a:schemeClr val="tx1"/>
                </a:solidFill>
                <a:latin typeface="Berlin Sans FB Demi" pitchFamily="34" charset="0"/>
              </a:rPr>
              <a:t>Responsabilidades </a:t>
            </a:r>
            <a:r>
              <a:rPr lang="pt-BR" sz="2400" dirty="0">
                <a:solidFill>
                  <a:schemeClr val="tx1"/>
                </a:solidFill>
                <a:latin typeface="Berlin Sans FB Demi" pitchFamily="34" charset="0"/>
              </a:rPr>
              <a:t>do Estado na oferta regionalizada</a:t>
            </a:r>
            <a:r>
              <a:rPr lang="pt-BR" sz="2400" dirty="0" smtClean="0">
                <a:solidFill>
                  <a:schemeClr val="tx1"/>
                </a:solidFill>
                <a:latin typeface="Berlin Sans FB Demi" pitchFamily="34" charset="0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v"/>
              <a:defRPr/>
            </a:pP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implantar </a:t>
            </a:r>
            <a:r>
              <a:rPr lang="pt-BR" sz="2000" dirty="0">
                <a:solidFill>
                  <a:schemeClr val="tx1"/>
                </a:solidFill>
                <a:latin typeface="Berlin Sans FB Demi" pitchFamily="34" charset="0"/>
              </a:rPr>
              <a:t>ou reordenar o serviço, de acordo com a </a:t>
            </a: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Tipificação;</a:t>
            </a:r>
            <a:endParaRPr lang="pt-BR" sz="2000" dirty="0">
              <a:solidFill>
                <a:schemeClr val="tx1"/>
              </a:solidFill>
              <a:latin typeface="Berlin Sans FB Demi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  <a:defRPr/>
            </a:pP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monitorar </a:t>
            </a:r>
            <a:r>
              <a:rPr lang="pt-BR" sz="2000" dirty="0">
                <a:solidFill>
                  <a:schemeClr val="tx1"/>
                </a:solidFill>
                <a:latin typeface="Berlin Sans FB Demi" pitchFamily="34" charset="0"/>
              </a:rPr>
              <a:t>a execução do </a:t>
            </a: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serviço;</a:t>
            </a:r>
            <a:endParaRPr lang="pt-BR" sz="2000" dirty="0">
              <a:solidFill>
                <a:schemeClr val="tx1"/>
              </a:solidFill>
              <a:latin typeface="Berlin Sans FB Demi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  <a:defRPr/>
            </a:pP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definir </a:t>
            </a:r>
            <a:r>
              <a:rPr lang="pt-BR" sz="2000" dirty="0">
                <a:solidFill>
                  <a:schemeClr val="tx1"/>
                </a:solidFill>
                <a:latin typeface="Berlin Sans FB Demi" pitchFamily="34" charset="0"/>
              </a:rPr>
              <a:t>ações integradas com a rede </a:t>
            </a:r>
            <a:r>
              <a:rPr lang="pt-BR" sz="2000" dirty="0" err="1">
                <a:solidFill>
                  <a:schemeClr val="tx1"/>
                </a:solidFill>
                <a:latin typeface="Berlin Sans FB Demi" pitchFamily="34" charset="0"/>
              </a:rPr>
              <a:t>socioassistencial</a:t>
            </a:r>
            <a:r>
              <a:rPr lang="pt-BR" sz="2000" dirty="0">
                <a:solidFill>
                  <a:schemeClr val="tx1"/>
                </a:solidFill>
                <a:latin typeface="Berlin Sans FB Demi" pitchFamily="34" charset="0"/>
              </a:rPr>
              <a:t> e as demais </a:t>
            </a: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políticas;</a:t>
            </a:r>
            <a:endParaRPr lang="pt-BR" sz="2000" dirty="0">
              <a:solidFill>
                <a:schemeClr val="tx1"/>
              </a:solidFill>
              <a:latin typeface="Berlin Sans FB Demi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  <a:defRPr/>
            </a:pP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adotar </a:t>
            </a:r>
            <a:r>
              <a:rPr lang="pt-BR" sz="2000" dirty="0">
                <a:solidFill>
                  <a:schemeClr val="tx1"/>
                </a:solidFill>
                <a:latin typeface="Berlin Sans FB Demi" pitchFamily="34" charset="0"/>
              </a:rPr>
              <a:t>matriz de responsabilidades entre as políticas públicas em consonância com </a:t>
            </a: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a Política </a:t>
            </a:r>
            <a:r>
              <a:rPr lang="pt-BR" sz="2000" dirty="0">
                <a:solidFill>
                  <a:schemeClr val="tx1"/>
                </a:solidFill>
                <a:latin typeface="Berlin Sans FB Demi" pitchFamily="34" charset="0"/>
              </a:rPr>
              <a:t>Nacional para Migrantes; e</a:t>
            </a:r>
          </a:p>
          <a:p>
            <a:pPr marL="342900" indent="-342900" algn="just">
              <a:buFont typeface="Wingdings" panose="05000000000000000000" pitchFamily="2" charset="2"/>
              <a:buChar char="v"/>
              <a:defRPr/>
            </a:pPr>
            <a:r>
              <a:rPr lang="pt-BR" sz="2000" dirty="0" err="1" smtClean="0">
                <a:solidFill>
                  <a:schemeClr val="tx1"/>
                </a:solidFill>
                <a:latin typeface="Berlin Sans FB Demi" pitchFamily="34" charset="0"/>
              </a:rPr>
              <a:t>cofinanciar</a:t>
            </a: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pt-BR" sz="2000" dirty="0">
                <a:solidFill>
                  <a:schemeClr val="tx1"/>
                </a:solidFill>
                <a:latin typeface="Berlin Sans FB Demi" pitchFamily="34" charset="0"/>
              </a:rPr>
              <a:t>o serviço</a:t>
            </a: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.</a:t>
            </a:r>
          </a:p>
          <a:p>
            <a:pPr algn="just">
              <a:defRPr/>
            </a:pPr>
            <a:endParaRPr lang="pt-BR" sz="20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itchFamily="2" charset="2"/>
              <a:buChar char="q"/>
              <a:defRPr/>
            </a:pPr>
            <a:r>
              <a:rPr lang="pt-BR" sz="2400" dirty="0" err="1" smtClean="0">
                <a:solidFill>
                  <a:schemeClr val="tx1"/>
                </a:solidFill>
                <a:latin typeface="Berlin Sans FB Demi" pitchFamily="34" charset="0"/>
              </a:rPr>
              <a:t>Cofinanciamento</a:t>
            </a:r>
            <a:r>
              <a:rPr lang="pt-BR" sz="2400" dirty="0">
                <a:solidFill>
                  <a:schemeClr val="tx1"/>
                </a:solidFill>
                <a:latin typeface="Berlin Sans FB Demi" pitchFamily="34" charset="0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2000" dirty="0" smtClean="0">
                <a:solidFill>
                  <a:schemeClr val="tx1"/>
                </a:solidFill>
                <a:latin typeface="Berlin Sans FB Demi" pitchFamily="34" charset="0"/>
              </a:rPr>
              <a:t>O </a:t>
            </a:r>
            <a:r>
              <a:rPr lang="pt-BR" sz="2000" dirty="0">
                <a:solidFill>
                  <a:schemeClr val="tx1"/>
                </a:solidFill>
                <a:latin typeface="Berlin Sans FB Demi" pitchFamily="34" charset="0"/>
              </a:rPr>
              <a:t>Estado </a:t>
            </a:r>
            <a:r>
              <a:rPr lang="pt-BR" sz="2000" dirty="0" err="1">
                <a:solidFill>
                  <a:schemeClr val="tx1"/>
                </a:solidFill>
                <a:latin typeface="Berlin Sans FB Demi" pitchFamily="34" charset="0"/>
              </a:rPr>
              <a:t>cofinancia</a:t>
            </a:r>
            <a:r>
              <a:rPr lang="pt-BR" sz="2000" dirty="0">
                <a:solidFill>
                  <a:schemeClr val="tx1"/>
                </a:solidFill>
                <a:latin typeface="Berlin Sans FB Demi" pitchFamily="34" charset="0"/>
              </a:rPr>
              <a:t>, no mínimo, 50% (cinquenta por cento) do valor repassado pela União.</a:t>
            </a:r>
          </a:p>
          <a:p>
            <a:pPr algn="just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3200" dirty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  <a:p>
            <a:pPr algn="ctr"/>
            <a:endParaRPr lang="pt-BR" sz="3200" dirty="0" smtClean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  <a:p>
            <a:pPr algn="ctr"/>
            <a:r>
              <a:rPr lang="pt-BR" sz="3200" dirty="0">
                <a:solidFill>
                  <a:schemeClr val="tx1"/>
                </a:solidFill>
              </a:rPr>
              <a:t/>
            </a:r>
            <a:br>
              <a:rPr lang="pt-BR" sz="3200" dirty="0">
                <a:solidFill>
                  <a:schemeClr val="tx1"/>
                </a:solidFill>
              </a:rPr>
            </a:br>
            <a:r>
              <a:rPr lang="pt-BR" sz="3200" dirty="0">
                <a:solidFill>
                  <a:schemeClr val="tx1"/>
                </a:solidFill>
                <a:latin typeface="Berlin Sans FB Demi" pitchFamily="34" charset="0"/>
              </a:rPr>
              <a:t/>
            </a:r>
            <a:br>
              <a:rPr lang="pt-BR" sz="3200" dirty="0">
                <a:solidFill>
                  <a:schemeClr val="tx1"/>
                </a:solidFill>
                <a:latin typeface="Berlin Sans FB Demi" pitchFamily="34" charset="0"/>
              </a:rPr>
            </a:br>
            <a:endParaRPr lang="pt-BR" sz="32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3200" dirty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547104"/>
              </p:ext>
            </p:extLst>
          </p:nvPr>
        </p:nvGraphicFramePr>
        <p:xfrm>
          <a:off x="287524" y="4005064"/>
          <a:ext cx="8568952" cy="2438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55652"/>
                <a:gridCol w="6013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Capacidade</a:t>
                      </a:r>
                      <a:r>
                        <a:rPr lang="pt-BR" sz="150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de atendimento </a:t>
                      </a:r>
                      <a:r>
                        <a:rPr lang="pt-BR" sz="150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cofinanciada</a:t>
                      </a:r>
                      <a:endParaRPr lang="pt-BR" sz="1500" dirty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Critérios aplicáveis aos Estados (até)</a:t>
                      </a:r>
                      <a:endParaRPr lang="pt-BR" sz="1500" dirty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Até 25 pessoas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pt-BR" sz="130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2</a:t>
                      </a:r>
                      <a:r>
                        <a:rPr lang="pt-BR" sz="130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m</a:t>
                      </a:r>
                      <a:r>
                        <a:rPr lang="pt-BR" sz="130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unicípios de Pequeno Porte I e II enquadrados nos critérios de elegibilidade; ou 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pt-BR" sz="130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1.000 migrantes com renda per capita de até ¼ de salário mínimo</a:t>
                      </a:r>
                      <a:r>
                        <a:rPr lang="pt-BR" sz="130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pt-BR" sz="130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(PNAD 2012).</a:t>
                      </a:r>
                      <a:endParaRPr lang="pt-BR" sz="1300" dirty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Até 50 pessoas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pt-BR" sz="1300" kern="120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5 municípios de Pequeno Porte I e II enquadrados nos critérios de elegibilidade; ou 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t-BR" sz="1300" kern="120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10.000 migrantes com renda per capita de até ¼ de salário mínimo </a:t>
                      </a:r>
                      <a:r>
                        <a:rPr lang="pt-BR" sz="130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(PNAD 2012).</a:t>
                      </a:r>
                    </a:p>
                  </a:txBody>
                  <a:tcPr/>
                </a:tc>
              </a:tr>
              <a:tr h="547464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Até 100 pessoas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pt-BR" sz="1300" kern="120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5 municípios de Pequeno Porte I e II enquadrados nos critérios de elegibilidade; ou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t-BR" sz="1300" kern="120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acima</a:t>
                      </a:r>
                      <a:r>
                        <a:rPr lang="pt-BR" sz="1300" kern="120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de </a:t>
                      </a:r>
                      <a:r>
                        <a:rPr lang="pt-BR" sz="1300" kern="120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10.000 migrantes com renda per capita de até ¼ de salário </a:t>
                      </a:r>
                      <a:r>
                        <a:rPr lang="pt-BR" sz="130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(PNAD 2012).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81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39552" y="1556792"/>
            <a:ext cx="8280920" cy="34563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26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26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32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32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r>
              <a:rPr lang="pt-BR" sz="5500" dirty="0" smtClean="0">
                <a:solidFill>
                  <a:schemeClr val="tx1"/>
                </a:solidFill>
                <a:latin typeface="Berlin Sans FB Demi" pitchFamily="34" charset="0"/>
              </a:rPr>
              <a:t>Balanço dos aceites </a:t>
            </a:r>
          </a:p>
          <a:p>
            <a:pPr algn="ctr"/>
            <a:r>
              <a:rPr lang="pt-BR" sz="5500" dirty="0">
                <a:solidFill>
                  <a:schemeClr val="tx1"/>
                </a:solidFill>
                <a:latin typeface="Berlin Sans FB Demi" pitchFamily="34" charset="0"/>
              </a:rPr>
              <a:t>r</a:t>
            </a:r>
            <a:r>
              <a:rPr lang="pt-BR" sz="5500" dirty="0" smtClean="0">
                <a:solidFill>
                  <a:schemeClr val="tx1"/>
                </a:solidFill>
                <a:latin typeface="Berlin Sans FB Demi" pitchFamily="34" charset="0"/>
              </a:rPr>
              <a:t>egionalizados </a:t>
            </a:r>
          </a:p>
          <a:p>
            <a:pPr algn="ctr"/>
            <a:endParaRPr lang="pt-BR" sz="4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r>
              <a:rPr lang="pt-BR" sz="4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Alta Complexidade</a:t>
            </a:r>
          </a:p>
          <a:p>
            <a:pPr algn="ctr"/>
            <a:endParaRPr lang="pt-BR" sz="32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3200" dirty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  <a:p>
            <a:pPr algn="ctr"/>
            <a:endParaRPr lang="pt-BR" sz="3200" dirty="0" smtClean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  <a:p>
            <a:pPr algn="ctr"/>
            <a:r>
              <a:rPr lang="pt-BR" sz="3200" dirty="0">
                <a:solidFill>
                  <a:schemeClr val="tx1"/>
                </a:solidFill>
              </a:rPr>
              <a:t/>
            </a:r>
            <a:br>
              <a:rPr lang="pt-BR" sz="3200" dirty="0">
                <a:solidFill>
                  <a:schemeClr val="tx1"/>
                </a:solidFill>
              </a:rPr>
            </a:br>
            <a:r>
              <a:rPr lang="pt-BR" sz="3200" dirty="0">
                <a:solidFill>
                  <a:schemeClr val="tx1"/>
                </a:solidFill>
                <a:latin typeface="Berlin Sans FB Demi" pitchFamily="34" charset="0"/>
              </a:rPr>
              <a:t/>
            </a:r>
            <a:br>
              <a:rPr lang="pt-BR" sz="3200" dirty="0">
                <a:solidFill>
                  <a:schemeClr val="tx1"/>
                </a:solidFill>
                <a:latin typeface="Berlin Sans FB Demi" pitchFamily="34" charset="0"/>
              </a:rPr>
            </a:br>
            <a:endParaRPr lang="pt-BR" sz="32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3200" dirty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3080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9166225" cy="6957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pt-BR" sz="2800" dirty="0">
                <a:solidFill>
                  <a:schemeClr val="tx1"/>
                </a:solidFill>
                <a:latin typeface="Berlin Sans FB Demi" pitchFamily="34" charset="0"/>
              </a:rPr>
              <a:t>Serviços de Acolhimento para Crianças e Adolescentes</a:t>
            </a:r>
          </a:p>
          <a:p>
            <a:pPr algn="ctr" defTabSz="914400"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r>
              <a:rPr lang="pt-BR" sz="2400" dirty="0">
                <a:solidFill>
                  <a:schemeClr val="tx1"/>
                </a:solidFill>
                <a:latin typeface="Berlin Sans FB Demi" pitchFamily="34" charset="0"/>
              </a:rPr>
              <a:t>   </a:t>
            </a:r>
            <a:endParaRPr lang="pt-BR" sz="3200" dirty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  <a:p>
            <a:pPr algn="ctr" defTabSz="914400">
              <a:defRPr/>
            </a:pPr>
            <a:endParaRPr lang="pt-BR" sz="3200" dirty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  <a:p>
            <a:pPr algn="ctr" defTabSz="914400">
              <a:defRPr/>
            </a:pPr>
            <a:r>
              <a:rPr lang="pt-BR" sz="3200" dirty="0">
                <a:solidFill>
                  <a:schemeClr val="tx1"/>
                </a:solidFill>
              </a:rPr>
              <a:t/>
            </a:r>
            <a:br>
              <a:rPr lang="pt-BR" sz="3200" dirty="0">
                <a:solidFill>
                  <a:schemeClr val="tx1"/>
                </a:solidFill>
              </a:rPr>
            </a:br>
            <a:r>
              <a:rPr lang="pt-BR" sz="3200" dirty="0">
                <a:solidFill>
                  <a:schemeClr val="tx1"/>
                </a:solidFill>
                <a:latin typeface="Berlin Sans FB Demi" pitchFamily="34" charset="0"/>
              </a:rPr>
              <a:t/>
            </a:r>
            <a:br>
              <a:rPr lang="pt-BR" sz="3200" dirty="0">
                <a:solidFill>
                  <a:schemeClr val="tx1"/>
                </a:solidFill>
                <a:latin typeface="Berlin Sans FB Demi" pitchFamily="34" charset="0"/>
              </a:rPr>
            </a:br>
            <a:endParaRPr lang="pt-BR" sz="32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3200" dirty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764843"/>
              </p:ext>
            </p:extLst>
          </p:nvPr>
        </p:nvGraphicFramePr>
        <p:xfrm>
          <a:off x="358198" y="682353"/>
          <a:ext cx="8449828" cy="6032727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72964"/>
                <a:gridCol w="1512168"/>
                <a:gridCol w="1944216"/>
                <a:gridCol w="1584176"/>
                <a:gridCol w="1512168"/>
                <a:gridCol w="1224136"/>
              </a:tblGrid>
              <a:tr h="1759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UF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Vagas ofertadas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Valor </a:t>
                      </a:r>
                      <a:r>
                        <a:rPr lang="pt-BR" sz="1600" b="1" u="none" strike="noStrike" dirty="0" err="1">
                          <a:effectLst/>
                        </a:rPr>
                        <a:t>cofinanciado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Vagas aceitas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Valor aceito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Observação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AC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30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15000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-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AL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130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65000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130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65000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Total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AM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140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70000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140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70000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Total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AP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20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10000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-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BA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150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75000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-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CE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260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130000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200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100000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Parcial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ES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30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15000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-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GO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90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45000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-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MA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250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125000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250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125000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Total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ln>
                            <a:solidFill>
                              <a:schemeClr val="accent3">
                                <a:lumMod val="75000"/>
                              </a:schemeClr>
                            </a:solidFill>
                          </a:ln>
                          <a:effectLst/>
                        </a:rPr>
                        <a:t>MG</a:t>
                      </a:r>
                      <a:endParaRPr lang="pt-BR" sz="1300" b="1" i="0" u="none" strike="noStrike" dirty="0">
                        <a:ln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ln>
                            <a:solidFill>
                              <a:schemeClr val="accent3">
                                <a:lumMod val="75000"/>
                              </a:schemeClr>
                            </a:solidFill>
                          </a:ln>
                          <a:effectLst/>
                        </a:rPr>
                        <a:t>80</a:t>
                      </a:r>
                      <a:endParaRPr lang="pt-BR" sz="1300" b="0" i="0" u="none" strike="noStrike" dirty="0">
                        <a:ln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ln>
                            <a:solidFill>
                              <a:schemeClr val="accent3">
                                <a:lumMod val="75000"/>
                              </a:schemeClr>
                            </a:solidFill>
                          </a:ln>
                          <a:effectLst/>
                        </a:rPr>
                        <a:t>40000</a:t>
                      </a:r>
                      <a:endParaRPr lang="pt-BR" sz="1300" b="0" i="0" u="none" strike="noStrike" dirty="0">
                        <a:ln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ln>
                            <a:solidFill>
                              <a:schemeClr val="accent3">
                                <a:lumMod val="75000"/>
                              </a:schemeClr>
                            </a:solidFill>
                          </a:ln>
                          <a:effectLst/>
                        </a:rPr>
                        <a:t>80</a:t>
                      </a:r>
                      <a:endParaRPr lang="pt-BR" sz="1300" b="0" i="0" u="none" strike="noStrike" dirty="0">
                        <a:ln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ln>
                            <a:solidFill>
                              <a:schemeClr val="accent3">
                                <a:lumMod val="75000"/>
                              </a:schemeClr>
                            </a:solidFill>
                          </a:ln>
                          <a:effectLst/>
                        </a:rPr>
                        <a:t>40000</a:t>
                      </a:r>
                      <a:endParaRPr lang="pt-BR" sz="1300" b="0" i="0" u="none" strike="noStrike" dirty="0">
                        <a:ln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ln>
                            <a:solidFill>
                              <a:schemeClr val="accent3">
                                <a:lumMod val="75000"/>
                              </a:schemeClr>
                            </a:solidFill>
                          </a:ln>
                          <a:effectLst/>
                        </a:rPr>
                        <a:t>Total</a:t>
                      </a:r>
                      <a:endParaRPr lang="pt-BR" sz="1300" b="0" i="0" u="none" strike="noStrike" dirty="0">
                        <a:ln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MS</a:t>
                      </a:r>
                      <a:endParaRPr lang="pt-BR" sz="13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0</a:t>
                      </a:r>
                      <a:endParaRPr lang="pt-BR" sz="13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MT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40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20000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-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PA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50000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100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50000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Total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PB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210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105000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210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105000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Total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PE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40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20000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40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20000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Total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PI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210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105000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210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105000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Total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PR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80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40000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50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25000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Parcial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RJ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80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40000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-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RN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190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95000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-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RO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80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40000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-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RR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30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15000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-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RS</a:t>
                      </a:r>
                      <a:endParaRPr lang="pt-BR" sz="13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120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60000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-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SC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40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20000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5000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Parcial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SE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90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45000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50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25000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Parcial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SP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110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55000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110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55000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Total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TO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80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40000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r>
                        <a:rPr lang="pt-BR" sz="1300" u="none" strike="noStrike" dirty="0" smtClean="0">
                          <a:effectLst/>
                        </a:rPr>
                        <a:t>-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DF</a:t>
                      </a:r>
                      <a:endParaRPr lang="pt-BR" sz="13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0</a:t>
                      </a:r>
                      <a:endParaRPr lang="pt-BR" sz="13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2.680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1.340.000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1.580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790.000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6813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081" y="0"/>
            <a:ext cx="9166225" cy="6957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pt-B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r>
              <a:rPr lang="pt-BR" sz="2800" dirty="0" smtClean="0">
                <a:solidFill>
                  <a:schemeClr val="tx1"/>
                </a:solidFill>
                <a:latin typeface="Berlin Sans FB Demi" pitchFamily="34" charset="0"/>
              </a:rPr>
              <a:t>Serviços de Acolhimento para Crianças e Adolescentes</a:t>
            </a:r>
          </a:p>
          <a:p>
            <a:pPr algn="ctr" defTabSz="914400"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r>
              <a:rPr lang="pt-BR" sz="2400" dirty="0">
                <a:solidFill>
                  <a:schemeClr val="tx1"/>
                </a:solidFill>
                <a:latin typeface="Berlin Sans FB Demi" pitchFamily="34" charset="0"/>
              </a:rPr>
              <a:t>   </a:t>
            </a:r>
            <a:endParaRPr lang="pt-BR" sz="3200" dirty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  <a:p>
            <a:pPr algn="ctr" defTabSz="914400">
              <a:defRPr/>
            </a:pPr>
            <a:endParaRPr lang="pt-BR" sz="3200" dirty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  <a:p>
            <a:pPr algn="ctr" defTabSz="914400">
              <a:defRPr/>
            </a:pPr>
            <a:r>
              <a:rPr lang="pt-BR" sz="3200" dirty="0">
                <a:solidFill>
                  <a:schemeClr val="tx1"/>
                </a:solidFill>
              </a:rPr>
              <a:t/>
            </a:r>
            <a:br>
              <a:rPr lang="pt-BR" sz="3200" dirty="0">
                <a:solidFill>
                  <a:schemeClr val="tx1"/>
                </a:solidFill>
              </a:rPr>
            </a:br>
            <a:r>
              <a:rPr lang="pt-BR" sz="3200" dirty="0">
                <a:solidFill>
                  <a:schemeClr val="tx1"/>
                </a:solidFill>
                <a:latin typeface="Berlin Sans FB Demi" pitchFamily="34" charset="0"/>
              </a:rPr>
              <a:t/>
            </a:r>
            <a:br>
              <a:rPr lang="pt-BR" sz="3200" dirty="0">
                <a:solidFill>
                  <a:schemeClr val="tx1"/>
                </a:solidFill>
                <a:latin typeface="Berlin Sans FB Demi" pitchFamily="34" charset="0"/>
              </a:rPr>
            </a:br>
            <a:endParaRPr lang="pt-BR" sz="32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3200" dirty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539552" y="1340768"/>
            <a:ext cx="8136904" cy="518457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 defTabSz="914400">
              <a:buFont typeface="Wingdings" panose="05000000000000000000" pitchFamily="2" charset="2"/>
              <a:buChar char="q"/>
              <a:defRPr/>
            </a:pPr>
            <a:r>
              <a:rPr lang="pt-BR" sz="2600" dirty="0">
                <a:solidFill>
                  <a:schemeClr val="tx1"/>
                </a:solidFill>
                <a:latin typeface="Berlin Sans FB Demi" pitchFamily="34" charset="0"/>
              </a:rPr>
              <a:t>Oferta para 25 Estados (menos MS e DF</a:t>
            </a:r>
            <a:r>
              <a:rPr lang="pt-BR" sz="2600" dirty="0" smtClean="0">
                <a:solidFill>
                  <a:schemeClr val="tx1"/>
                </a:solidFill>
                <a:latin typeface="Berlin Sans FB Demi" pitchFamily="34" charset="0"/>
              </a:rPr>
              <a:t>);</a:t>
            </a:r>
          </a:p>
          <a:p>
            <a:pPr algn="just" defTabSz="914400">
              <a:defRPr/>
            </a:pPr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2600" dirty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anose="05000000000000000000" pitchFamily="2" charset="2"/>
              <a:buChar char="q"/>
              <a:defRPr/>
            </a:pPr>
            <a:r>
              <a:rPr lang="pt-BR" sz="2600" dirty="0">
                <a:solidFill>
                  <a:schemeClr val="tx1"/>
                </a:solidFill>
                <a:latin typeface="Berlin Sans FB Demi" pitchFamily="34" charset="0"/>
              </a:rPr>
              <a:t>Aceite de 13 Estados (4 parciais</a:t>
            </a:r>
            <a:r>
              <a:rPr lang="pt-BR" sz="2600" dirty="0" smtClean="0">
                <a:solidFill>
                  <a:schemeClr val="tx1"/>
                </a:solidFill>
                <a:latin typeface="Berlin Sans FB Demi" pitchFamily="34" charset="0"/>
              </a:rPr>
              <a:t>);</a:t>
            </a:r>
          </a:p>
          <a:p>
            <a:pPr marL="457200" indent="-457200" algn="just" defTabSz="914400">
              <a:buFont typeface="Wingdings" panose="05000000000000000000" pitchFamily="2" charset="2"/>
              <a:buChar char="q"/>
              <a:defRPr/>
            </a:pPr>
            <a:endParaRPr lang="pt-BR" sz="26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anose="05000000000000000000" pitchFamily="2" charset="2"/>
              <a:buChar char="q"/>
              <a:defRPr/>
            </a:pPr>
            <a:r>
              <a:rPr lang="pt-BR" sz="2600" dirty="0" smtClean="0">
                <a:solidFill>
                  <a:schemeClr val="tx1"/>
                </a:solidFill>
                <a:latin typeface="Berlin Sans FB Demi" pitchFamily="34" charset="0"/>
              </a:rPr>
              <a:t>59</a:t>
            </a:r>
            <a:r>
              <a:rPr lang="pt-BR" sz="2600" dirty="0">
                <a:solidFill>
                  <a:schemeClr val="tx1"/>
                </a:solidFill>
                <a:latin typeface="Berlin Sans FB Demi" pitchFamily="34" charset="0"/>
              </a:rPr>
              <a:t>% das vagas ofertadas foram </a:t>
            </a:r>
            <a:r>
              <a:rPr lang="pt-BR" sz="2600" dirty="0" smtClean="0">
                <a:solidFill>
                  <a:schemeClr val="tx1"/>
                </a:solidFill>
                <a:latin typeface="Berlin Sans FB Demi" pitchFamily="34" charset="0"/>
              </a:rPr>
              <a:t>aceitas.</a:t>
            </a:r>
            <a:endParaRPr lang="pt-BR" sz="26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967399"/>
              </p:ext>
            </p:extLst>
          </p:nvPr>
        </p:nvGraphicFramePr>
        <p:xfrm>
          <a:off x="899591" y="3933056"/>
          <a:ext cx="7416825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3365"/>
                <a:gridCol w="1483365"/>
                <a:gridCol w="1660594"/>
                <a:gridCol w="1306136"/>
                <a:gridCol w="1483365"/>
              </a:tblGrid>
              <a:tr h="136024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Norte</a:t>
                      </a:r>
                      <a:endParaRPr lang="pt-BR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Nordeste</a:t>
                      </a:r>
                      <a:endParaRPr lang="pt-BR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Centro-Oeste</a:t>
                      </a:r>
                      <a:endParaRPr lang="pt-BR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Sul</a:t>
                      </a:r>
                      <a:endParaRPr lang="pt-BR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Sudeste</a:t>
                      </a:r>
                      <a:endParaRPr lang="pt-BR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7540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-22225" y="0"/>
            <a:ext cx="9166225" cy="6957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pt-B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r>
              <a:rPr lang="pt-BR" sz="2800" dirty="0" smtClean="0">
                <a:solidFill>
                  <a:schemeClr val="tx1"/>
                </a:solidFill>
                <a:latin typeface="Berlin Sans FB Demi" pitchFamily="34" charset="0"/>
              </a:rPr>
              <a:t>Serviços </a:t>
            </a:r>
            <a:r>
              <a:rPr lang="pt-BR" sz="2800" dirty="0">
                <a:solidFill>
                  <a:schemeClr val="tx1"/>
                </a:solidFill>
                <a:latin typeface="Berlin Sans FB Demi" pitchFamily="34" charset="0"/>
              </a:rPr>
              <a:t>de Acolhimento para </a:t>
            </a:r>
            <a:r>
              <a:rPr lang="pt-BR" sz="2800" dirty="0" smtClean="0">
                <a:solidFill>
                  <a:schemeClr val="tx1"/>
                </a:solidFill>
                <a:latin typeface="Berlin Sans FB Demi" pitchFamily="34" charset="0"/>
              </a:rPr>
              <a:t>Crianças e Adolescentes</a:t>
            </a:r>
          </a:p>
          <a:p>
            <a:pPr algn="ctr" defTabSz="914400"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r>
              <a:rPr lang="pt-BR" sz="2400" dirty="0">
                <a:solidFill>
                  <a:schemeClr val="tx1"/>
                </a:solidFill>
                <a:latin typeface="Berlin Sans FB Demi" pitchFamily="34" charset="0"/>
              </a:rPr>
              <a:t>   </a:t>
            </a:r>
            <a:endParaRPr lang="pt-BR" sz="3200" dirty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  <a:p>
            <a:pPr algn="ctr" defTabSz="914400">
              <a:defRPr/>
            </a:pPr>
            <a:endParaRPr lang="pt-BR" sz="3200" dirty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  <a:p>
            <a:pPr algn="ctr" defTabSz="914400">
              <a:defRPr/>
            </a:pPr>
            <a:r>
              <a:rPr lang="pt-BR" sz="3200" dirty="0">
                <a:solidFill>
                  <a:schemeClr val="tx1"/>
                </a:solidFill>
              </a:rPr>
              <a:t/>
            </a:r>
            <a:br>
              <a:rPr lang="pt-BR" sz="3200" dirty="0">
                <a:solidFill>
                  <a:schemeClr val="tx1"/>
                </a:solidFill>
              </a:rPr>
            </a:br>
            <a:r>
              <a:rPr lang="pt-BR" sz="3200" dirty="0">
                <a:solidFill>
                  <a:schemeClr val="tx1"/>
                </a:solidFill>
                <a:latin typeface="Berlin Sans FB Demi" pitchFamily="34" charset="0"/>
              </a:rPr>
              <a:t/>
            </a:r>
            <a:br>
              <a:rPr lang="pt-BR" sz="3200" dirty="0">
                <a:solidFill>
                  <a:schemeClr val="tx1"/>
                </a:solidFill>
                <a:latin typeface="Berlin Sans FB Demi" pitchFamily="34" charset="0"/>
              </a:rPr>
            </a:br>
            <a:endParaRPr lang="pt-BR" sz="32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3200" dirty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1095087"/>
              </p:ext>
            </p:extLst>
          </p:nvPr>
        </p:nvGraphicFramePr>
        <p:xfrm>
          <a:off x="84137" y="1052736"/>
          <a:ext cx="8953500" cy="4481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39318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9166225" cy="6957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dirty="0">
                <a:solidFill>
                  <a:schemeClr val="tx1"/>
                </a:solidFill>
                <a:latin typeface="Berlin Sans FB Demi" pitchFamily="34" charset="0"/>
              </a:rPr>
              <a:t>Serviços de Acolhimento para Adultos e Famílias</a:t>
            </a:r>
          </a:p>
          <a:p>
            <a:pPr algn="ctr" defTabSz="914400"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r>
              <a:rPr lang="pt-BR" sz="2400" dirty="0">
                <a:solidFill>
                  <a:schemeClr val="tx1"/>
                </a:solidFill>
                <a:latin typeface="Berlin Sans FB Demi" pitchFamily="34" charset="0"/>
              </a:rPr>
              <a:t>   </a:t>
            </a:r>
            <a:endParaRPr lang="pt-BR" sz="3200" dirty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  <a:p>
            <a:pPr algn="ctr" defTabSz="914400">
              <a:defRPr/>
            </a:pPr>
            <a:endParaRPr lang="pt-BR" sz="3200" dirty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  <a:p>
            <a:pPr algn="ctr" defTabSz="914400">
              <a:defRPr/>
            </a:pPr>
            <a:r>
              <a:rPr lang="pt-BR" sz="3200" dirty="0">
                <a:solidFill>
                  <a:schemeClr val="tx1"/>
                </a:solidFill>
              </a:rPr>
              <a:t/>
            </a:r>
            <a:br>
              <a:rPr lang="pt-BR" sz="3200" dirty="0">
                <a:solidFill>
                  <a:schemeClr val="tx1"/>
                </a:solidFill>
              </a:rPr>
            </a:br>
            <a:r>
              <a:rPr lang="pt-BR" sz="3200" dirty="0">
                <a:solidFill>
                  <a:schemeClr val="tx1"/>
                </a:solidFill>
                <a:latin typeface="Berlin Sans FB Demi" pitchFamily="34" charset="0"/>
              </a:rPr>
              <a:t/>
            </a:r>
            <a:br>
              <a:rPr lang="pt-BR" sz="3200" dirty="0">
                <a:solidFill>
                  <a:schemeClr val="tx1"/>
                </a:solidFill>
                <a:latin typeface="Berlin Sans FB Demi" pitchFamily="34" charset="0"/>
              </a:rPr>
            </a:br>
            <a:endParaRPr lang="pt-BR" sz="32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3200" dirty="0">
              <a:solidFill>
                <a:schemeClr val="tx1"/>
              </a:solidFill>
              <a:latin typeface="Berlin Sans FB Demi" pitchFamily="34" charset="0"/>
              <a:cs typeface="Aharoni" pitchFamily="2" charset="-79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262637"/>
              </p:ext>
            </p:extLst>
          </p:nvPr>
        </p:nvGraphicFramePr>
        <p:xfrm>
          <a:off x="358198" y="682353"/>
          <a:ext cx="8390266" cy="6080943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781426"/>
                <a:gridCol w="1755886"/>
                <a:gridCol w="2257568"/>
                <a:gridCol w="1839500"/>
                <a:gridCol w="1755886"/>
              </a:tblGrid>
              <a:tr h="1759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UF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Vagas ofertadas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Valor </a:t>
                      </a:r>
                      <a:r>
                        <a:rPr lang="pt-BR" sz="1600" b="1" u="none" strike="noStrike" dirty="0" err="1">
                          <a:effectLst/>
                        </a:rPr>
                        <a:t>cofinanciado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Vagas aceitas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Valor aceito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AC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50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10000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AL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25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6500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AM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25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6500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25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6500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AP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50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10000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BA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25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6500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25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6500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CE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50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10000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ES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50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10000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GO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50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10000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MA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50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10000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50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10000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dirty="0">
                          <a:ln>
                            <a:solidFill>
                              <a:schemeClr val="accent3">
                                <a:lumMod val="75000"/>
                              </a:schemeClr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MG</a:t>
                      </a:r>
                      <a:endParaRPr lang="pt-BR" sz="1300" b="1" i="0" u="none" strike="noStrike" dirty="0">
                        <a:ln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 dirty="0">
                          <a:ln>
                            <a:solidFill>
                              <a:schemeClr val="accent3">
                                <a:lumMod val="75000"/>
                              </a:schemeClr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50</a:t>
                      </a:r>
                      <a:endParaRPr lang="pt-BR" sz="1300" b="1" i="0" u="none" strike="noStrike" dirty="0">
                        <a:ln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dirty="0">
                          <a:ln>
                            <a:solidFill>
                              <a:schemeClr val="accent3">
                                <a:lumMod val="75000"/>
                              </a:schemeClr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10000</a:t>
                      </a:r>
                      <a:endParaRPr lang="pt-BR" sz="1300" b="1" i="0" u="none" strike="noStrike" dirty="0">
                        <a:ln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dirty="0">
                          <a:ln>
                            <a:solidFill>
                              <a:schemeClr val="accent3">
                                <a:lumMod val="75000"/>
                              </a:schemeClr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50</a:t>
                      </a:r>
                      <a:endParaRPr lang="pt-BR" sz="1300" b="1" i="0" u="none" strike="noStrike" dirty="0">
                        <a:ln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dirty="0">
                          <a:ln>
                            <a:solidFill>
                              <a:schemeClr val="accent3">
                                <a:lumMod val="75000"/>
                              </a:schemeClr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10000</a:t>
                      </a:r>
                      <a:endParaRPr lang="pt-BR" sz="1300" b="1" i="0" u="none" strike="noStrike" dirty="0">
                        <a:ln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MS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50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10000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MT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50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10000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PA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50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10000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50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10000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PB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50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10000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50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10000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PE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50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10000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50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10000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PI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50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10000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50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10000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PR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100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20000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50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10000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RJ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50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10000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RN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50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10000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RO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50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10000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RR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100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20000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RS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50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10000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SC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100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20000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100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20000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SE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100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20000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50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10000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SP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100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20000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100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20000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TO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100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20000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DF</a:t>
                      </a:r>
                      <a:endParaRPr lang="pt-BR" sz="13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 smtClean="0">
                          <a:effectLst/>
                        </a:rPr>
                        <a:t>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59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1.525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 smtClean="0">
                          <a:effectLst/>
                        </a:rPr>
                        <a:t>309.500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650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 smtClean="0">
                          <a:effectLst/>
                        </a:rPr>
                        <a:t>133.000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7737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116632"/>
            <a:ext cx="8640960" cy="59093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atin typeface="Berlin Sans FB Demi" pitchFamily="34" charset="0"/>
              </a:rPr>
              <a:t>Regionalização: Objetivos</a:t>
            </a:r>
            <a:endParaRPr lang="pt-BR" sz="4000" b="1" dirty="0">
              <a:latin typeface="Berlin Sans FB Demi" pitchFamily="34" charset="0"/>
            </a:endParaRPr>
          </a:p>
          <a:p>
            <a:pPr algn="ctr"/>
            <a:endParaRPr lang="pt-BR" sz="4000" dirty="0">
              <a:latin typeface="Berlin Sans FB" pitchFamily="34" charset="0"/>
              <a:cs typeface="Aharoni" pitchFamily="2" charset="-79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pt-BR" sz="4000" dirty="0">
                <a:latin typeface="Berlin Sans FB" pitchFamily="34" charset="0"/>
              </a:rPr>
              <a:t>Garantir: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pt-BR" sz="4000" dirty="0">
              <a:latin typeface="Berlin Sans FB" pitchFamily="34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Expansão da rede e integração na oferta dos serviços do </a:t>
            </a: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SUAS</a:t>
            </a:r>
            <a:r>
              <a:rPr lang="pt-BR" sz="4000" dirty="0">
                <a:latin typeface="Berlin Sans FB" pitchFamily="34" charset="0"/>
              </a:rPr>
              <a:t>;</a:t>
            </a:r>
          </a:p>
          <a:p>
            <a:pPr algn="just"/>
            <a:endParaRPr lang="pt-BR" sz="4000" dirty="0">
              <a:latin typeface="Berlin Sans FB" pitchFamily="34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Integralidade </a:t>
            </a: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da proteção </a:t>
            </a:r>
            <a:r>
              <a:rPr lang="pt-BR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socioassistencial</a:t>
            </a:r>
            <a:r>
              <a:rPr lang="pt-BR" sz="4000" dirty="0">
                <a:latin typeface="Berlin Sans FB" pitchFamily="34" charset="0"/>
              </a:rPr>
              <a:t>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321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081" y="0"/>
            <a:ext cx="9166225" cy="6957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pt-B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 smtClean="0">
              <a:solidFill>
                <a:srgbClr val="C00000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r>
              <a:rPr lang="pt-BR" sz="2800" dirty="0" smtClean="0">
                <a:solidFill>
                  <a:schemeClr val="tx1"/>
                </a:solidFill>
                <a:latin typeface="Berlin Sans FB Demi" pitchFamily="34" charset="0"/>
              </a:rPr>
              <a:t>Serviços </a:t>
            </a:r>
            <a:r>
              <a:rPr lang="pt-BR" sz="2800" dirty="0">
                <a:solidFill>
                  <a:schemeClr val="tx1"/>
                </a:solidFill>
                <a:latin typeface="Berlin Sans FB Demi" pitchFamily="34" charset="0"/>
              </a:rPr>
              <a:t>de Acolhimento para </a:t>
            </a:r>
            <a:r>
              <a:rPr lang="pt-BR" sz="2800" dirty="0" smtClean="0">
                <a:solidFill>
                  <a:schemeClr val="tx1"/>
                </a:solidFill>
                <a:latin typeface="Berlin Sans FB Demi" pitchFamily="34" charset="0"/>
              </a:rPr>
              <a:t>Adultos e Famílias</a:t>
            </a:r>
          </a:p>
          <a:p>
            <a:pPr algn="ctr" defTabSz="914400">
              <a:defRPr/>
            </a:pPr>
            <a:endParaRPr lang="pt-BR" sz="2800" dirty="0">
              <a:solidFill>
                <a:srgbClr val="C00000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 smtClean="0">
              <a:solidFill>
                <a:srgbClr val="C00000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>
              <a:solidFill>
                <a:srgbClr val="C00000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>
              <a:solidFill>
                <a:srgbClr val="C00000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rgbClr val="C00000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 smtClean="0">
              <a:solidFill>
                <a:srgbClr val="C00000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rgbClr val="C00000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rgbClr val="FFC000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rgbClr val="FFC000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r>
              <a:rPr lang="pt-BR" sz="2400" dirty="0">
                <a:solidFill>
                  <a:prstClr val="black"/>
                </a:solidFill>
                <a:latin typeface="Berlin Sans FB Demi" pitchFamily="34" charset="0"/>
              </a:rPr>
              <a:t>   </a:t>
            </a:r>
            <a:endParaRPr lang="pt-BR" sz="3200" dirty="0">
              <a:solidFill>
                <a:prstClr val="white"/>
              </a:solidFill>
              <a:latin typeface="Berlin Sans FB Demi" pitchFamily="34" charset="0"/>
              <a:cs typeface="Aharoni" pitchFamily="2" charset="-79"/>
            </a:endParaRPr>
          </a:p>
          <a:p>
            <a:pPr algn="ctr" defTabSz="914400">
              <a:defRPr/>
            </a:pPr>
            <a:endParaRPr lang="pt-BR" sz="3200" dirty="0">
              <a:solidFill>
                <a:prstClr val="white"/>
              </a:solidFill>
              <a:latin typeface="Berlin Sans FB Demi" pitchFamily="34" charset="0"/>
              <a:cs typeface="Aharoni" pitchFamily="2" charset="-79"/>
            </a:endParaRPr>
          </a:p>
          <a:p>
            <a:pPr algn="ctr" defTabSz="914400">
              <a:defRPr/>
            </a:pPr>
            <a:r>
              <a:rPr lang="pt-BR" sz="3200" dirty="0">
                <a:solidFill>
                  <a:prstClr val="white"/>
                </a:solidFill>
              </a:rPr>
              <a:t/>
            </a:r>
            <a:br>
              <a:rPr lang="pt-BR" sz="3200" dirty="0">
                <a:solidFill>
                  <a:prstClr val="white"/>
                </a:solidFill>
              </a:rPr>
            </a:br>
            <a:r>
              <a:rPr lang="pt-BR" sz="3200" dirty="0">
                <a:solidFill>
                  <a:prstClr val="white"/>
                </a:solidFill>
                <a:latin typeface="Berlin Sans FB Demi" pitchFamily="34" charset="0"/>
              </a:rPr>
              <a:t/>
            </a:r>
            <a:br>
              <a:rPr lang="pt-BR" sz="3200" dirty="0">
                <a:solidFill>
                  <a:prstClr val="white"/>
                </a:solidFill>
                <a:latin typeface="Berlin Sans FB Demi" pitchFamily="34" charset="0"/>
              </a:rPr>
            </a:br>
            <a:endParaRPr lang="pt-BR" sz="3200" dirty="0">
              <a:solidFill>
                <a:prstClr val="white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3200" dirty="0">
              <a:solidFill>
                <a:srgbClr val="FFC000"/>
              </a:solidFill>
              <a:latin typeface="Berlin Sans FB Demi" pitchFamily="34" charset="0"/>
              <a:cs typeface="Aharoni" pitchFamily="2" charset="-79"/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539552" y="1340768"/>
            <a:ext cx="8136904" cy="518457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 defTabSz="914400">
              <a:buFont typeface="Wingdings" panose="05000000000000000000" pitchFamily="2" charset="2"/>
              <a:buChar char="q"/>
              <a:defRPr/>
            </a:pPr>
            <a:r>
              <a:rPr lang="pt-BR" sz="2600" dirty="0">
                <a:solidFill>
                  <a:schemeClr val="tx1"/>
                </a:solidFill>
                <a:latin typeface="Berlin Sans FB Demi" pitchFamily="34" charset="0"/>
              </a:rPr>
              <a:t>Oferta para </a:t>
            </a:r>
            <a:r>
              <a:rPr lang="pt-BR" sz="2600" dirty="0" smtClean="0">
                <a:solidFill>
                  <a:schemeClr val="tx1"/>
                </a:solidFill>
                <a:latin typeface="Berlin Sans FB Demi" pitchFamily="34" charset="0"/>
              </a:rPr>
              <a:t>26 Estados (menos DF);</a:t>
            </a:r>
          </a:p>
          <a:p>
            <a:pPr algn="just" defTabSz="914400">
              <a:defRPr/>
            </a:pPr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2600" dirty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anose="05000000000000000000" pitchFamily="2" charset="2"/>
              <a:buChar char="q"/>
              <a:defRPr/>
            </a:pPr>
            <a:r>
              <a:rPr lang="pt-BR" sz="2600" dirty="0">
                <a:solidFill>
                  <a:schemeClr val="tx1"/>
                </a:solidFill>
                <a:latin typeface="Berlin Sans FB Demi" pitchFamily="34" charset="0"/>
              </a:rPr>
              <a:t>Aceite de </a:t>
            </a:r>
            <a:r>
              <a:rPr lang="pt-BR" sz="2600" dirty="0" smtClean="0">
                <a:solidFill>
                  <a:schemeClr val="tx1"/>
                </a:solidFill>
                <a:latin typeface="Berlin Sans FB Demi" pitchFamily="34" charset="0"/>
              </a:rPr>
              <a:t>12 </a:t>
            </a:r>
            <a:r>
              <a:rPr lang="pt-BR" sz="2600" dirty="0">
                <a:solidFill>
                  <a:schemeClr val="tx1"/>
                </a:solidFill>
                <a:latin typeface="Berlin Sans FB Demi" pitchFamily="34" charset="0"/>
              </a:rPr>
              <a:t>Estados </a:t>
            </a:r>
            <a:r>
              <a:rPr lang="pt-BR" sz="2600" dirty="0" smtClean="0">
                <a:solidFill>
                  <a:schemeClr val="tx1"/>
                </a:solidFill>
                <a:latin typeface="Berlin Sans FB Demi" pitchFamily="34" charset="0"/>
              </a:rPr>
              <a:t>(PR e SE </a:t>
            </a:r>
            <a:r>
              <a:rPr lang="pt-BR" sz="2600" dirty="0">
                <a:solidFill>
                  <a:schemeClr val="tx1"/>
                </a:solidFill>
                <a:latin typeface="Berlin Sans FB Demi" pitchFamily="34" charset="0"/>
              </a:rPr>
              <a:t>parciais</a:t>
            </a:r>
            <a:r>
              <a:rPr lang="pt-BR" sz="2600" dirty="0" smtClean="0">
                <a:solidFill>
                  <a:schemeClr val="tx1"/>
                </a:solidFill>
                <a:latin typeface="Berlin Sans FB Demi" pitchFamily="34" charset="0"/>
              </a:rPr>
              <a:t>);</a:t>
            </a:r>
          </a:p>
          <a:p>
            <a:pPr marL="457200" indent="-457200" algn="just" defTabSz="914400">
              <a:buFont typeface="Wingdings" panose="05000000000000000000" pitchFamily="2" charset="2"/>
              <a:buChar char="q"/>
              <a:defRPr/>
            </a:pPr>
            <a:endParaRPr lang="pt-BR" sz="26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 defTabSz="914400">
              <a:buFont typeface="Wingdings" panose="05000000000000000000" pitchFamily="2" charset="2"/>
              <a:buChar char="q"/>
              <a:defRPr/>
            </a:pPr>
            <a:r>
              <a:rPr lang="pt-BR" sz="2600" dirty="0" smtClean="0">
                <a:solidFill>
                  <a:schemeClr val="tx1"/>
                </a:solidFill>
                <a:latin typeface="Berlin Sans FB Demi" pitchFamily="34" charset="0"/>
              </a:rPr>
              <a:t>43% </a:t>
            </a:r>
            <a:r>
              <a:rPr lang="pt-BR" sz="2600" dirty="0">
                <a:solidFill>
                  <a:schemeClr val="tx1"/>
                </a:solidFill>
                <a:latin typeface="Berlin Sans FB Demi" pitchFamily="34" charset="0"/>
              </a:rPr>
              <a:t>das vagas ofertadas foram </a:t>
            </a:r>
            <a:r>
              <a:rPr lang="pt-BR" sz="2600" dirty="0" smtClean="0">
                <a:solidFill>
                  <a:schemeClr val="tx1"/>
                </a:solidFill>
                <a:latin typeface="Berlin Sans FB Demi" pitchFamily="34" charset="0"/>
              </a:rPr>
              <a:t>aceitas.</a:t>
            </a:r>
            <a:endParaRPr lang="pt-BR" sz="26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697203"/>
              </p:ext>
            </p:extLst>
          </p:nvPr>
        </p:nvGraphicFramePr>
        <p:xfrm>
          <a:off x="1043608" y="3861048"/>
          <a:ext cx="6768753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751"/>
                <a:gridCol w="1353751"/>
                <a:gridCol w="1787475"/>
                <a:gridCol w="920025"/>
                <a:gridCol w="1353751"/>
              </a:tblGrid>
              <a:tr h="136024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Norte</a:t>
                      </a:r>
                      <a:endParaRPr lang="pt-BR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Nordeste</a:t>
                      </a:r>
                      <a:endParaRPr lang="pt-BR" sz="20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Centro-Oeste</a:t>
                      </a:r>
                      <a:endParaRPr lang="pt-BR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Sul</a:t>
                      </a:r>
                      <a:endParaRPr lang="pt-BR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Sudeste</a:t>
                      </a:r>
                      <a:endParaRPr lang="pt-BR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pt-B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3024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081" y="0"/>
            <a:ext cx="9166225" cy="6957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pt-B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 smtClean="0">
              <a:solidFill>
                <a:srgbClr val="C00000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r>
              <a:rPr lang="pt-BR" sz="2800" dirty="0" smtClean="0">
                <a:solidFill>
                  <a:schemeClr val="tx1"/>
                </a:solidFill>
                <a:latin typeface="Berlin Sans FB Demi" pitchFamily="34" charset="0"/>
              </a:rPr>
              <a:t>Serviços </a:t>
            </a:r>
            <a:r>
              <a:rPr lang="pt-BR" sz="2800" dirty="0">
                <a:solidFill>
                  <a:schemeClr val="tx1"/>
                </a:solidFill>
                <a:latin typeface="Berlin Sans FB Demi" pitchFamily="34" charset="0"/>
              </a:rPr>
              <a:t>de Acolhimento para </a:t>
            </a:r>
            <a:r>
              <a:rPr lang="pt-BR" sz="2800" dirty="0" smtClean="0">
                <a:solidFill>
                  <a:schemeClr val="tx1"/>
                </a:solidFill>
                <a:latin typeface="Berlin Sans FB Demi" pitchFamily="34" charset="0"/>
              </a:rPr>
              <a:t>Adultos e Famílias</a:t>
            </a:r>
          </a:p>
          <a:p>
            <a:pPr algn="ctr" defTabSz="914400">
              <a:defRPr/>
            </a:pPr>
            <a:endParaRPr lang="pt-BR" sz="2800" dirty="0">
              <a:solidFill>
                <a:srgbClr val="C00000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 smtClean="0">
              <a:solidFill>
                <a:srgbClr val="C00000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>
              <a:solidFill>
                <a:srgbClr val="C00000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>
              <a:solidFill>
                <a:srgbClr val="C00000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28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rgbClr val="C00000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 smtClean="0">
              <a:solidFill>
                <a:srgbClr val="C00000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rgbClr val="C00000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rgbClr val="FFC000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srgbClr val="FFC000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endParaRPr lang="pt-BR" sz="3000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 defTabSz="914400">
              <a:defRPr/>
            </a:pPr>
            <a:r>
              <a:rPr lang="pt-BR" sz="2400" dirty="0">
                <a:solidFill>
                  <a:prstClr val="black"/>
                </a:solidFill>
                <a:latin typeface="Berlin Sans FB Demi" pitchFamily="34" charset="0"/>
              </a:rPr>
              <a:t>   </a:t>
            </a:r>
            <a:endParaRPr lang="pt-BR" sz="3200" dirty="0">
              <a:solidFill>
                <a:prstClr val="white"/>
              </a:solidFill>
              <a:latin typeface="Berlin Sans FB Demi" pitchFamily="34" charset="0"/>
              <a:cs typeface="Aharoni" pitchFamily="2" charset="-79"/>
            </a:endParaRPr>
          </a:p>
          <a:p>
            <a:pPr algn="ctr" defTabSz="914400">
              <a:defRPr/>
            </a:pPr>
            <a:endParaRPr lang="pt-BR" sz="3200" dirty="0">
              <a:solidFill>
                <a:prstClr val="white"/>
              </a:solidFill>
              <a:latin typeface="Berlin Sans FB Demi" pitchFamily="34" charset="0"/>
              <a:cs typeface="Aharoni" pitchFamily="2" charset="-79"/>
            </a:endParaRPr>
          </a:p>
          <a:p>
            <a:pPr algn="ctr" defTabSz="914400">
              <a:defRPr/>
            </a:pPr>
            <a:r>
              <a:rPr lang="pt-BR" sz="3200" dirty="0">
                <a:solidFill>
                  <a:prstClr val="white"/>
                </a:solidFill>
              </a:rPr>
              <a:t/>
            </a:r>
            <a:br>
              <a:rPr lang="pt-BR" sz="3200" dirty="0">
                <a:solidFill>
                  <a:prstClr val="white"/>
                </a:solidFill>
              </a:rPr>
            </a:br>
            <a:r>
              <a:rPr lang="pt-BR" sz="3200" dirty="0">
                <a:solidFill>
                  <a:prstClr val="white"/>
                </a:solidFill>
                <a:latin typeface="Berlin Sans FB Demi" pitchFamily="34" charset="0"/>
              </a:rPr>
              <a:t/>
            </a:r>
            <a:br>
              <a:rPr lang="pt-BR" sz="3200" dirty="0">
                <a:solidFill>
                  <a:prstClr val="white"/>
                </a:solidFill>
                <a:latin typeface="Berlin Sans FB Demi" pitchFamily="34" charset="0"/>
              </a:rPr>
            </a:br>
            <a:endParaRPr lang="pt-BR" sz="3200" dirty="0">
              <a:solidFill>
                <a:prstClr val="white"/>
              </a:solidFill>
              <a:latin typeface="Berlin Sans FB Demi" pitchFamily="34" charset="0"/>
            </a:endParaRPr>
          </a:p>
          <a:p>
            <a:pPr algn="ctr" defTabSz="914400">
              <a:defRPr/>
            </a:pPr>
            <a:endParaRPr lang="pt-BR" sz="3200" dirty="0">
              <a:solidFill>
                <a:srgbClr val="FFC000"/>
              </a:solidFill>
              <a:latin typeface="Berlin Sans FB Demi" pitchFamily="34" charset="0"/>
              <a:cs typeface="Aharoni" pitchFamily="2" charset="-79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8620807"/>
              </p:ext>
            </p:extLst>
          </p:nvPr>
        </p:nvGraphicFramePr>
        <p:xfrm>
          <a:off x="123617" y="1196752"/>
          <a:ext cx="8931151" cy="4896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68451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5"/>
          <p:cNvSpPr txBox="1">
            <a:spLocks noChangeArrowheads="1"/>
          </p:cNvSpPr>
          <p:nvPr/>
        </p:nvSpPr>
        <p:spPr bwMode="auto">
          <a:xfrm>
            <a:off x="323850" y="333375"/>
            <a:ext cx="8358188" cy="60023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ＭＳ Ｐゴシック" pitchFamily="34" charset="-128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pitchFamily="34" charset="-128"/>
              </a:rPr>
              <a:t>OBRIGADA!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ＭＳ Ｐゴシック" pitchFamily="34" charset="-128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pitchFamily="34" charset="-128"/>
              </a:rPr>
              <a:t>Ministério do Desenvolvimento Social e Combate à Fome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latin typeface="Calibri" pitchFamily="34" charset="0"/>
                <a:ea typeface="ＭＳ Ｐゴシック" pitchFamily="34" charset="-128"/>
              </a:rPr>
              <a:t>Secretaria Nacional de Assistência Social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>
              <a:latin typeface="Calibri" pitchFamily="34" charset="0"/>
              <a:ea typeface="ＭＳ Ｐゴシック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latin typeface="Calibri" pitchFamily="34" charset="0"/>
                <a:ea typeface="ＭＳ Ｐゴシック" pitchFamily="34" charset="-128"/>
                <a:hlinkClick r:id="rId3"/>
              </a:rPr>
              <a:t>www.mds.gov.br</a:t>
            </a:r>
            <a:endParaRPr lang="pt-BR" sz="2400" b="1" dirty="0">
              <a:latin typeface="Calibri" pitchFamily="34" charset="0"/>
              <a:ea typeface="ＭＳ Ｐゴシック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>
              <a:latin typeface="Calibri" pitchFamily="34" charset="0"/>
              <a:ea typeface="ＭＳ Ｐゴシック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>
              <a:latin typeface="Calibri" pitchFamily="34" charset="0"/>
              <a:ea typeface="ＭＳ Ｐゴシック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latin typeface="Calibri" pitchFamily="34" charset="0"/>
                <a:ea typeface="ＭＳ Ｐゴシック" pitchFamily="34" charset="-128"/>
              </a:rPr>
              <a:t>0800 707 2003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>
              <a:latin typeface="Calibri" pitchFamily="34" charset="0"/>
              <a:ea typeface="ＭＳ Ｐゴシック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>
              <a:latin typeface="Calibri" pitchFamily="34" charset="0"/>
              <a:ea typeface="ＭＳ Ｐゴシック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196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9144000" cy="6957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200" b="1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algn="ctr"/>
            <a:endParaRPr lang="pt-BR" sz="2200" b="1" dirty="0">
              <a:solidFill>
                <a:schemeClr val="tx1"/>
              </a:solidFill>
              <a:latin typeface="Berlin Sans FB" pitchFamily="34" charset="0"/>
            </a:endParaRPr>
          </a:p>
          <a:p>
            <a:pPr algn="ctr"/>
            <a:endParaRPr lang="pt-BR" sz="3200" b="1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3200" b="1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3200" b="1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3200" b="1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3200" b="1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3200" b="1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3200" b="1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3200" b="1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3200" b="1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3200" b="1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3200" b="1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3200" b="1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3200" b="1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2200" dirty="0" smtClean="0">
              <a:latin typeface="Berlin Sans FB" pitchFamily="34" charset="0"/>
              <a:cs typeface="Aharoni" pitchFamily="2" charset="-79"/>
            </a:endParaRPr>
          </a:p>
          <a:p>
            <a:pPr algn="ctr"/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>
                <a:latin typeface="Berlin Sans FB Demi" pitchFamily="34" charset="0"/>
              </a:rPr>
              <a:t/>
            </a:r>
            <a:br>
              <a:rPr lang="pt-BR" sz="3200" dirty="0">
                <a:latin typeface="Berlin Sans FB Demi" pitchFamily="34" charset="0"/>
              </a:rPr>
            </a:br>
            <a:endParaRPr lang="pt-BR" sz="3200" dirty="0" smtClean="0">
              <a:latin typeface="Berlin Sans FB Demi" pitchFamily="34" charset="0"/>
            </a:endParaRPr>
          </a:p>
          <a:p>
            <a:pPr algn="ctr"/>
            <a:endParaRPr lang="pt-BR" sz="3200" dirty="0">
              <a:solidFill>
                <a:srgbClr val="FFC000"/>
              </a:solidFill>
              <a:latin typeface="Berlin Sans FB Demi" pitchFamily="34" charset="0"/>
              <a:cs typeface="Aharoni" pitchFamily="2" charset="-79"/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827584" y="1268760"/>
            <a:ext cx="3312368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Cooperação federativa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400965" y="2852936"/>
            <a:ext cx="2730875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Gestão compartilhada </a:t>
            </a: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539552" y="4509120"/>
            <a:ext cx="3312368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Territorialização</a:t>
            </a:r>
            <a:endParaRPr lang="pt-BR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5004048" y="1268760"/>
            <a:ext cx="3312368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Coordenação Estadual </a:t>
            </a: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6012160" y="2852936"/>
            <a:ext cx="3024336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Planejamento conjunto</a:t>
            </a: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5292080" y="4521621"/>
            <a:ext cx="3312368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Cofinanciamento</a:t>
            </a:r>
            <a:endParaRPr lang="pt-BR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2987824" y="5805264"/>
            <a:ext cx="3384376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Participação e controle social </a:t>
            </a:r>
          </a:p>
        </p:txBody>
      </p:sp>
      <p:sp>
        <p:nvSpPr>
          <p:cNvPr id="4" name="Elipse 3"/>
          <p:cNvSpPr/>
          <p:nvPr/>
        </p:nvSpPr>
        <p:spPr>
          <a:xfrm>
            <a:off x="3203848" y="2276872"/>
            <a:ext cx="2736304" cy="23762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Diretrizes da Regionalização</a:t>
            </a:r>
            <a:endParaRPr lang="pt-BR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464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9144000" cy="6957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26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26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32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32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32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r>
              <a:rPr lang="pt-BR" sz="4400" dirty="0" smtClean="0">
                <a:solidFill>
                  <a:schemeClr val="tx1"/>
                </a:solidFill>
                <a:latin typeface="Berlin Sans FB Demi" pitchFamily="34" charset="0"/>
              </a:rPr>
              <a:t>Modelos de Oferta Regionalizada – </a:t>
            </a:r>
            <a:r>
              <a:rPr lang="pt-BR" sz="4400" dirty="0">
                <a:solidFill>
                  <a:schemeClr val="tx1"/>
                </a:solidFill>
                <a:latin typeface="Berlin Sans FB Demi" pitchFamily="34" charset="0"/>
              </a:rPr>
              <a:t>Serviço de Proteção e Atendimento Especializado a Famílias e Indivíduos – </a:t>
            </a:r>
            <a:r>
              <a:rPr lang="pt-BR" sz="4400" dirty="0" smtClean="0">
                <a:solidFill>
                  <a:schemeClr val="tx1"/>
                </a:solidFill>
                <a:latin typeface="Berlin Sans FB Demi" pitchFamily="34" charset="0"/>
              </a:rPr>
              <a:t>PAEFI</a:t>
            </a:r>
            <a:r>
              <a:rPr lang="pt-BR" sz="4400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endParaRPr lang="pt-BR" sz="4400" dirty="0">
              <a:solidFill>
                <a:srgbClr val="C00000"/>
              </a:solidFill>
              <a:latin typeface="Berlin Sans FB Demi" pitchFamily="34" charset="0"/>
            </a:endParaRPr>
          </a:p>
          <a:p>
            <a:pPr algn="ctr"/>
            <a:endParaRPr lang="pt-BR" sz="32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/>
            <a:endParaRPr lang="pt-BR" sz="26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pt-BR" sz="3200" dirty="0">
              <a:latin typeface="Berlin Sans FB Demi" pitchFamily="34" charset="0"/>
              <a:cs typeface="Aharoni" pitchFamily="2" charset="-79"/>
            </a:endParaRPr>
          </a:p>
          <a:p>
            <a:pPr algn="ctr"/>
            <a:endParaRPr lang="pt-BR" sz="3200" dirty="0" smtClean="0">
              <a:latin typeface="Berlin Sans FB Demi" pitchFamily="34" charset="0"/>
              <a:cs typeface="Aharoni" pitchFamily="2" charset="-79"/>
            </a:endParaRPr>
          </a:p>
          <a:p>
            <a:pPr algn="ctr"/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>
                <a:latin typeface="Berlin Sans FB Demi" pitchFamily="34" charset="0"/>
              </a:rPr>
              <a:t/>
            </a:r>
            <a:br>
              <a:rPr lang="pt-BR" sz="3200" dirty="0">
                <a:latin typeface="Berlin Sans FB Demi" pitchFamily="34" charset="0"/>
              </a:rPr>
            </a:br>
            <a:endParaRPr lang="pt-BR" sz="3200" dirty="0" smtClean="0">
              <a:latin typeface="Berlin Sans FB Demi" pitchFamily="34" charset="0"/>
            </a:endParaRPr>
          </a:p>
          <a:p>
            <a:pPr algn="ctr"/>
            <a:endParaRPr lang="pt-BR" sz="3200" dirty="0">
              <a:solidFill>
                <a:srgbClr val="FFC000"/>
              </a:solidFill>
              <a:latin typeface="Berlin Sans FB Demi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5118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-243408"/>
            <a:ext cx="9144000" cy="71014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dirty="0" smtClean="0">
                <a:solidFill>
                  <a:schemeClr val="tx1"/>
                </a:solidFill>
                <a:latin typeface="Berlin Sans FB Demi" pitchFamily="34" charset="0"/>
              </a:rPr>
              <a:t>Regionalização do PAEFI/ CREAS </a:t>
            </a:r>
          </a:p>
          <a:p>
            <a:pPr algn="just"/>
            <a:endParaRPr lang="pt-BR" sz="1200" dirty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endParaRPr lang="pt-BR" sz="2600" dirty="0">
              <a:solidFill>
                <a:srgbClr val="4C7816"/>
              </a:solidFill>
              <a:latin typeface="Berlin Sans FB Demi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endParaRPr lang="pt-BR" sz="2600" dirty="0" smtClean="0">
              <a:solidFill>
                <a:srgbClr val="4C7816"/>
              </a:solidFill>
              <a:latin typeface="Berlin Sans FB Demi" pitchFamily="34" charset="0"/>
            </a:endParaRPr>
          </a:p>
          <a:p>
            <a:pPr algn="just"/>
            <a:endParaRPr lang="pt-BR" sz="2600" dirty="0" smtClean="0">
              <a:solidFill>
                <a:srgbClr val="4C7816"/>
              </a:solidFill>
              <a:latin typeface="Berlin Sans FB Demi" pitchFamily="34" charset="0"/>
            </a:endParaRPr>
          </a:p>
          <a:p>
            <a:pPr algn="just"/>
            <a:endParaRPr lang="pt-BR" sz="2600" dirty="0" smtClean="0">
              <a:solidFill>
                <a:srgbClr val="FFC000"/>
              </a:solidFill>
              <a:latin typeface="Berlin Sans FB Demi" pitchFamily="34" charset="0"/>
            </a:endParaRPr>
          </a:p>
          <a:p>
            <a:endParaRPr lang="pt-BR" sz="2800" b="1" dirty="0" smtClean="0">
              <a:solidFill>
                <a:schemeClr val="tx1"/>
              </a:solidFill>
            </a:endParaRPr>
          </a:p>
          <a:p>
            <a:endParaRPr lang="pt-BR" sz="2800" b="1" dirty="0" smtClean="0">
              <a:solidFill>
                <a:schemeClr val="tx1"/>
              </a:solidFill>
            </a:endParaRPr>
          </a:p>
          <a:p>
            <a:endParaRPr lang="pt-BR" sz="2800" b="1" dirty="0">
              <a:solidFill>
                <a:schemeClr val="tx1"/>
              </a:solidFill>
            </a:endParaRPr>
          </a:p>
          <a:p>
            <a:endParaRPr lang="pt-BR" sz="2800" b="1" dirty="0" smtClean="0">
              <a:solidFill>
                <a:schemeClr val="tx1"/>
              </a:solidFill>
            </a:endParaRPr>
          </a:p>
          <a:p>
            <a:endParaRPr lang="pt-BR" sz="2800" b="1" dirty="0">
              <a:solidFill>
                <a:schemeClr val="tx1"/>
              </a:solidFill>
            </a:endParaRPr>
          </a:p>
          <a:p>
            <a:endParaRPr lang="pt-BR" sz="2800" b="1" dirty="0" smtClean="0">
              <a:solidFill>
                <a:schemeClr val="tx1"/>
              </a:solidFill>
            </a:endParaRPr>
          </a:p>
          <a:p>
            <a:r>
              <a:rPr lang="pt-BR" sz="2800" b="1" dirty="0" smtClean="0">
                <a:solidFill>
                  <a:schemeClr val="tx1"/>
                </a:solidFill>
              </a:rPr>
              <a:t> </a:t>
            </a:r>
            <a:endParaRPr lang="pt-BR" sz="2800" b="1" dirty="0">
              <a:solidFill>
                <a:schemeClr val="tx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1628800"/>
            <a:ext cx="9036496" cy="4388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pt-BR" sz="2400" dirty="0">
                <a:solidFill>
                  <a:srgbClr val="4C7816"/>
                </a:solidFill>
                <a:latin typeface="Berlin Sans FB Demi" pitchFamily="34" charset="0"/>
              </a:rPr>
              <a:t>Modelos de oferta:</a:t>
            </a:r>
          </a:p>
          <a:p>
            <a:pPr marL="266700" lvl="0" indent="-266700" algn="just">
              <a:lnSpc>
                <a:spcPct val="12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t-BR" sz="1600" b="1" dirty="0" smtClean="0">
                <a:latin typeface="Berlin Sans FB" pitchFamily="34" charset="0"/>
              </a:rPr>
              <a:t>Implantação de Unidade de CREAS Regional:</a:t>
            </a:r>
            <a:r>
              <a:rPr lang="pt-BR" sz="1600" dirty="0" smtClean="0">
                <a:latin typeface="Berlin Sans FB" pitchFamily="34" charset="0"/>
              </a:rPr>
              <a:t> Unidade do Estado, a equipe </a:t>
            </a:r>
            <a:r>
              <a:rPr lang="pt-BR" sz="1600" dirty="0">
                <a:latin typeface="Berlin Sans FB" pitchFamily="34" charset="0"/>
              </a:rPr>
              <a:t>técnica contratada pelo Estado </a:t>
            </a:r>
            <a:r>
              <a:rPr lang="pt-BR" sz="1600" dirty="0" smtClean="0">
                <a:latin typeface="Berlin Sans FB" pitchFamily="34" charset="0"/>
              </a:rPr>
              <a:t>é </a:t>
            </a:r>
            <a:r>
              <a:rPr lang="pt-BR" sz="1600" dirty="0">
                <a:latin typeface="Berlin Sans FB" pitchFamily="34" charset="0"/>
              </a:rPr>
              <a:t>vinculada ao </a:t>
            </a:r>
            <a:r>
              <a:rPr lang="pt-BR" sz="1600" dirty="0" smtClean="0">
                <a:latin typeface="Berlin Sans FB" pitchFamily="34" charset="0"/>
              </a:rPr>
              <a:t>CREAS Regional. A equipe circula </a:t>
            </a:r>
            <a:r>
              <a:rPr lang="pt-BR" sz="1600" dirty="0">
                <a:latin typeface="Berlin Sans FB" pitchFamily="34" charset="0"/>
              </a:rPr>
              <a:t>pelo território dos municípios </a:t>
            </a:r>
            <a:r>
              <a:rPr lang="pt-BR" sz="1600" dirty="0" smtClean="0">
                <a:latin typeface="Berlin Sans FB" pitchFamily="34" charset="0"/>
              </a:rPr>
              <a:t>vinculados, mas em cada município também deve haver </a:t>
            </a:r>
            <a:r>
              <a:rPr lang="pt-BR" sz="1600" dirty="0">
                <a:latin typeface="Berlin Sans FB" pitchFamily="34" charset="0"/>
              </a:rPr>
              <a:t>uma equipe de </a:t>
            </a:r>
            <a:r>
              <a:rPr lang="pt-BR" sz="1600" dirty="0" smtClean="0">
                <a:latin typeface="Berlin Sans FB" pitchFamily="34" charset="0"/>
              </a:rPr>
              <a:t>referência.</a:t>
            </a:r>
            <a:r>
              <a:rPr lang="pt-BR" sz="1600" b="1" dirty="0" smtClean="0">
                <a:latin typeface="Berlin Sans FB" pitchFamily="34" charset="0"/>
              </a:rPr>
              <a:t> </a:t>
            </a:r>
            <a:r>
              <a:rPr lang="pt-BR" sz="1600" dirty="0" smtClean="0">
                <a:latin typeface="Berlin Sans FB" pitchFamily="34" charset="0"/>
              </a:rPr>
              <a:t>Número </a:t>
            </a:r>
            <a:r>
              <a:rPr lang="pt-BR" sz="1600" dirty="0">
                <a:latin typeface="Berlin Sans FB" pitchFamily="34" charset="0"/>
              </a:rPr>
              <a:t>de municípios vinculados ao CREAS Regional: Mínimo 4, máximo 8. Critério a ser definido considerando o limite de população referenciada pelo </a:t>
            </a:r>
            <a:r>
              <a:rPr lang="pt-BR" sz="1600" dirty="0" err="1">
                <a:latin typeface="Berlin Sans FB" pitchFamily="34" charset="0"/>
              </a:rPr>
              <a:t>Creas</a:t>
            </a:r>
            <a:r>
              <a:rPr lang="pt-BR" sz="1600" dirty="0">
                <a:latin typeface="Berlin Sans FB" pitchFamily="34" charset="0"/>
              </a:rPr>
              <a:t> Regional de até 80 mil pessoas. A distância entre o Município do </a:t>
            </a:r>
            <a:r>
              <a:rPr lang="pt-BR" sz="1600" dirty="0" err="1">
                <a:latin typeface="Berlin Sans FB" pitchFamily="34" charset="0"/>
              </a:rPr>
              <a:t>Creas</a:t>
            </a:r>
            <a:r>
              <a:rPr lang="pt-BR" sz="1600" dirty="0">
                <a:latin typeface="Berlin Sans FB" pitchFamily="34" charset="0"/>
              </a:rPr>
              <a:t> Regional e os Municípios vinculados não deve </a:t>
            </a:r>
            <a:r>
              <a:rPr lang="pt-BR" sz="1600" dirty="0" err="1">
                <a:latin typeface="Berlin Sans FB" pitchFamily="34" charset="0"/>
              </a:rPr>
              <a:t>ultrapar</a:t>
            </a:r>
            <a:r>
              <a:rPr lang="pt-BR" sz="1600" dirty="0">
                <a:latin typeface="Berlin Sans FB" pitchFamily="34" charset="0"/>
              </a:rPr>
              <a:t> 2 horas de deslocamento</a:t>
            </a:r>
            <a:r>
              <a:rPr lang="pt-BR" sz="1600" dirty="0" smtClean="0">
                <a:latin typeface="Berlin Sans FB" pitchFamily="34" charset="0"/>
              </a:rPr>
              <a:t>.</a:t>
            </a:r>
          </a:p>
          <a:p>
            <a:pPr marL="266700" indent="-266700" algn="just">
              <a:lnSpc>
                <a:spcPct val="12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t-BR" sz="1600" dirty="0" smtClean="0">
                <a:latin typeface="Berlin Sans FB Demi" pitchFamily="34" charset="0"/>
              </a:rPr>
              <a:t>PAEFI/CREAS nos municípios de Pequeno Porte I com unidades municipais - </a:t>
            </a:r>
            <a:r>
              <a:rPr lang="pt-BR" sz="1600" b="1" dirty="0" err="1" smtClean="0">
                <a:latin typeface="Berlin Sans FB" pitchFamily="34" charset="0"/>
              </a:rPr>
              <a:t>Cofinanciamento</a:t>
            </a:r>
            <a:r>
              <a:rPr lang="pt-BR" sz="1600" b="1" dirty="0" smtClean="0">
                <a:latin typeface="Berlin Sans FB" pitchFamily="34" charset="0"/>
              </a:rPr>
              <a:t> </a:t>
            </a:r>
            <a:r>
              <a:rPr lang="pt-BR" sz="1600" b="1" dirty="0">
                <a:latin typeface="Berlin Sans FB" pitchFamily="34" charset="0"/>
              </a:rPr>
              <a:t>mediante a implantação de Unidades de CREAS </a:t>
            </a:r>
            <a:r>
              <a:rPr lang="pt-BR" sz="1600" b="1" dirty="0" smtClean="0">
                <a:latin typeface="Berlin Sans FB" pitchFamily="34" charset="0"/>
              </a:rPr>
              <a:t>Municipal</a:t>
            </a:r>
            <a:r>
              <a:rPr lang="pt-BR" sz="1600" b="1" dirty="0">
                <a:latin typeface="Berlin Sans FB" pitchFamily="34" charset="0"/>
              </a:rPr>
              <a:t>:</a:t>
            </a:r>
            <a:r>
              <a:rPr lang="pt-BR" sz="1600" b="1" dirty="0" smtClean="0">
                <a:latin typeface="Berlin Sans FB" pitchFamily="34" charset="0"/>
              </a:rPr>
              <a:t> </a:t>
            </a:r>
            <a:r>
              <a:rPr lang="pt-BR" sz="1600" dirty="0" smtClean="0">
                <a:latin typeface="Berlin Sans FB" pitchFamily="34" charset="0"/>
              </a:rPr>
              <a:t>A União e o Estado </a:t>
            </a:r>
            <a:r>
              <a:rPr lang="pt-BR" sz="1600" dirty="0" err="1" smtClean="0">
                <a:latin typeface="Berlin Sans FB" pitchFamily="34" charset="0"/>
              </a:rPr>
              <a:t>cofinanciam</a:t>
            </a:r>
            <a:r>
              <a:rPr lang="pt-BR" sz="1600" dirty="0" smtClean="0">
                <a:latin typeface="Berlin Sans FB" pitchFamily="34" charset="0"/>
              </a:rPr>
              <a:t> conjuntamente a oferta do PAEFI/CREAS em Unidade de CREAS Municipal. O Estado recebe recursos para </a:t>
            </a:r>
            <a:r>
              <a:rPr lang="pt-BR" sz="1600" dirty="0" err="1" smtClean="0">
                <a:latin typeface="Berlin Sans FB" pitchFamily="34" charset="0"/>
              </a:rPr>
              <a:t>cofinanciamento</a:t>
            </a:r>
            <a:r>
              <a:rPr lang="pt-BR" sz="1600" dirty="0" smtClean="0">
                <a:latin typeface="Berlin Sans FB" pitchFamily="34" charset="0"/>
              </a:rPr>
              <a:t> de até serviços para até 4 municípios. O Estado organiza, </a:t>
            </a:r>
            <a:r>
              <a:rPr lang="pt-BR" sz="1600" dirty="0" err="1" smtClean="0">
                <a:latin typeface="Berlin Sans FB" pitchFamily="34" charset="0"/>
              </a:rPr>
              <a:t>cofinancia</a:t>
            </a:r>
            <a:r>
              <a:rPr lang="pt-BR" sz="1600" dirty="0" smtClean="0">
                <a:latin typeface="Berlin Sans FB" pitchFamily="34" charset="0"/>
              </a:rPr>
              <a:t>, monitora a oferta regionalizada e apoia tecnicamente aos municípios abrangidos pelo serviço; o município coordena e executa diretamente o </a:t>
            </a:r>
            <a:r>
              <a:rPr lang="pt-BR" sz="1600" smtClean="0">
                <a:latin typeface="Berlin Sans FB" pitchFamily="34" charset="0"/>
              </a:rPr>
              <a:t>PAEFI.</a:t>
            </a:r>
            <a:endParaRPr lang="pt-BR" sz="1600" dirty="0" smtClean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63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9144000" cy="6910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algn="ctr"/>
            <a:endParaRPr lang="pt-BR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Berlin Sans FB" pitchFamily="34" charset="0"/>
              </a:rPr>
              <a:t>Regionalização do PAEFI/ CREAS </a:t>
            </a:r>
          </a:p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400" b="1" dirty="0" smtClean="0">
                <a:solidFill>
                  <a:srgbClr val="4C7816"/>
                </a:solidFill>
                <a:latin typeface="Berlin Sans FB" pitchFamily="34" charset="0"/>
              </a:rPr>
              <a:t>Critérios </a:t>
            </a:r>
            <a:r>
              <a:rPr lang="pt-BR" sz="2400" b="1" dirty="0">
                <a:solidFill>
                  <a:srgbClr val="4C7816"/>
                </a:solidFill>
                <a:latin typeface="Berlin Sans FB" pitchFamily="34" charset="0"/>
              </a:rPr>
              <a:t>de </a:t>
            </a:r>
            <a:r>
              <a:rPr lang="pt-BR" sz="2400" b="1" dirty="0" smtClean="0">
                <a:solidFill>
                  <a:srgbClr val="4C7816"/>
                </a:solidFill>
                <a:latin typeface="Berlin Sans FB" pitchFamily="34" charset="0"/>
              </a:rPr>
              <a:t>Partilha: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pt-BR" sz="2400" dirty="0" smtClean="0">
                <a:solidFill>
                  <a:schemeClr val="tx1"/>
                </a:solidFill>
                <a:latin typeface="Berlin Sans FB" pitchFamily="34" charset="0"/>
              </a:rPr>
              <a:t>Qualquer </a:t>
            </a:r>
            <a:r>
              <a:rPr lang="pt-BR" sz="2400" dirty="0">
                <a:solidFill>
                  <a:schemeClr val="tx1"/>
                </a:solidFill>
                <a:latin typeface="Berlin Sans FB" pitchFamily="34" charset="0"/>
              </a:rPr>
              <a:t>que seja o </a:t>
            </a:r>
            <a:r>
              <a:rPr lang="pt-BR" sz="2400" dirty="0" smtClean="0">
                <a:solidFill>
                  <a:schemeClr val="tx1"/>
                </a:solidFill>
                <a:latin typeface="Berlin Sans FB" pitchFamily="34" charset="0"/>
              </a:rPr>
              <a:t>modelo </a:t>
            </a:r>
            <a:r>
              <a:rPr lang="pt-BR" sz="2400" dirty="0">
                <a:solidFill>
                  <a:schemeClr val="tx1"/>
                </a:solidFill>
                <a:latin typeface="Berlin Sans FB" pitchFamily="34" charset="0"/>
              </a:rPr>
              <a:t>de oferta adotado, o cofinanciamento federal para a oferta do Serviço será transferido, de forma regular e automática, do Fundo Nacional de Assistência Social - FNAS para os </a:t>
            </a:r>
            <a:r>
              <a:rPr lang="pt-BR" sz="2400" dirty="0" smtClean="0">
                <a:solidFill>
                  <a:schemeClr val="tx1"/>
                </a:solidFill>
                <a:latin typeface="Berlin Sans FB" pitchFamily="34" charset="0"/>
              </a:rPr>
              <a:t>fundos estaduais </a:t>
            </a:r>
            <a:r>
              <a:rPr lang="pt-BR" sz="2400" dirty="0">
                <a:solidFill>
                  <a:schemeClr val="tx1"/>
                </a:solidFill>
                <a:latin typeface="Berlin Sans FB" pitchFamily="34" charset="0"/>
              </a:rPr>
              <a:t>de assistência social</a:t>
            </a:r>
            <a:r>
              <a:rPr lang="pt-BR" sz="2400" dirty="0" smtClean="0">
                <a:solidFill>
                  <a:schemeClr val="tx1"/>
                </a:solidFill>
                <a:latin typeface="Berlin Sans FB" pitchFamily="34" charset="0"/>
              </a:rPr>
              <a:t>.</a:t>
            </a:r>
          </a:p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400" b="1" dirty="0">
                <a:solidFill>
                  <a:srgbClr val="4C7816"/>
                </a:solidFill>
                <a:latin typeface="Berlin Sans FB" pitchFamily="34" charset="0"/>
              </a:rPr>
              <a:t>Critérios de Partilha:</a:t>
            </a:r>
          </a:p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v"/>
            </a:pPr>
            <a:r>
              <a:rPr lang="pt-BR" sz="2400" dirty="0">
                <a:solidFill>
                  <a:schemeClr val="tx1"/>
                </a:solidFill>
                <a:latin typeface="Berlin Sans FB" pitchFamily="34" charset="0"/>
              </a:rPr>
              <a:t>O </a:t>
            </a:r>
            <a:r>
              <a:rPr lang="pt-BR" sz="2400" dirty="0" err="1">
                <a:solidFill>
                  <a:schemeClr val="tx1"/>
                </a:solidFill>
                <a:latin typeface="Berlin Sans FB" pitchFamily="34" charset="0"/>
              </a:rPr>
              <a:t>cofinanciamento</a:t>
            </a:r>
            <a:r>
              <a:rPr lang="pt-BR" sz="2400" dirty="0">
                <a:solidFill>
                  <a:schemeClr val="tx1"/>
                </a:solidFill>
                <a:latin typeface="Berlin Sans FB" pitchFamily="34" charset="0"/>
              </a:rPr>
              <a:t> federal se dará por meio do </a:t>
            </a:r>
            <a:r>
              <a:rPr lang="pt-BR" sz="2400" b="1" dirty="0">
                <a:solidFill>
                  <a:schemeClr val="tx1"/>
                </a:solidFill>
                <a:latin typeface="Berlin Sans FB" pitchFamily="34" charset="0"/>
              </a:rPr>
              <a:t>Piso Fixo de Média Complexidade – PFMC</a:t>
            </a:r>
            <a:r>
              <a:rPr lang="pt-BR" sz="2400" dirty="0">
                <a:solidFill>
                  <a:schemeClr val="tx1"/>
                </a:solidFill>
                <a:latin typeface="Berlin Sans FB" pitchFamily="34" charset="0"/>
              </a:rPr>
              <a:t>, repassado do </a:t>
            </a:r>
            <a:r>
              <a:rPr lang="pt-BR" sz="2400" b="1" dirty="0">
                <a:solidFill>
                  <a:schemeClr val="tx1"/>
                </a:solidFill>
                <a:latin typeface="Berlin Sans FB" pitchFamily="34" charset="0"/>
              </a:rPr>
              <a:t>Fundo Nacional de Assistência Social </a:t>
            </a:r>
            <a:r>
              <a:rPr lang="pt-BR" sz="2400" dirty="0">
                <a:solidFill>
                  <a:schemeClr val="tx1"/>
                </a:solidFill>
                <a:latin typeface="Berlin Sans FB" pitchFamily="34" charset="0"/>
              </a:rPr>
              <a:t>para o </a:t>
            </a:r>
            <a:r>
              <a:rPr lang="pt-BR" sz="2400" b="1" dirty="0">
                <a:solidFill>
                  <a:schemeClr val="tx1"/>
                </a:solidFill>
                <a:latin typeface="Berlin Sans FB" pitchFamily="34" charset="0"/>
              </a:rPr>
              <a:t>Fundo Estadual de Assistência Social</a:t>
            </a:r>
            <a:r>
              <a:rPr lang="pt-BR" sz="2400" dirty="0">
                <a:solidFill>
                  <a:schemeClr val="tx1"/>
                </a:solidFill>
                <a:latin typeface="Berlin Sans FB" pitchFamily="34" charset="0"/>
              </a:rPr>
              <a:t>  o valor de </a:t>
            </a:r>
            <a:r>
              <a:rPr lang="pt-BR" sz="2400" b="1" dirty="0">
                <a:solidFill>
                  <a:schemeClr val="tx1"/>
                </a:solidFill>
                <a:latin typeface="Berlin Sans FB" pitchFamily="34" charset="0"/>
              </a:rPr>
              <a:t>R$ 20.000,00.</a:t>
            </a:r>
            <a:endParaRPr lang="pt-BR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400" b="1" dirty="0" smtClean="0">
                <a:solidFill>
                  <a:schemeClr val="tx1"/>
                </a:solidFill>
                <a:latin typeface="Berlin Sans FB" pitchFamily="34" charset="0"/>
              </a:rPr>
              <a:t>PORTARIA </a:t>
            </a:r>
            <a:r>
              <a:rPr lang="pt-BR" sz="2400" b="1" dirty="0">
                <a:solidFill>
                  <a:schemeClr val="tx1"/>
                </a:solidFill>
                <a:latin typeface="Berlin Sans FB" pitchFamily="34" charset="0"/>
              </a:rPr>
              <a:t>Nº 35, DE 23 DE ABRIL DE 2014  (altera Portaria nº 843/2011</a:t>
            </a:r>
            <a:r>
              <a:rPr lang="pt-BR" sz="2400" b="1" dirty="0" smtClean="0">
                <a:solidFill>
                  <a:schemeClr val="tx1"/>
                </a:solidFill>
                <a:latin typeface="Berlin Sans FB" pitchFamily="34" charset="0"/>
              </a:rPr>
              <a:t>)</a:t>
            </a:r>
            <a:endParaRPr lang="pt-BR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endParaRPr lang="pt-BR" sz="24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95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9144000" cy="6910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000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algn="ctr"/>
            <a:endParaRPr lang="pt-BR" sz="3000" dirty="0">
              <a:solidFill>
                <a:schemeClr val="tx1"/>
              </a:solidFill>
              <a:latin typeface="Berlin Sans FB" pitchFamily="34" charset="0"/>
            </a:endParaRPr>
          </a:p>
          <a:p>
            <a:pPr algn="ctr"/>
            <a:endParaRPr lang="pt-BR" sz="3000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algn="ctr"/>
            <a:endParaRPr lang="pt-BR" sz="3000" dirty="0">
              <a:solidFill>
                <a:schemeClr val="tx1"/>
              </a:solidFill>
              <a:latin typeface="Berlin Sans FB" pitchFamily="34" charset="0"/>
            </a:endParaRPr>
          </a:p>
          <a:p>
            <a:pPr algn="ctr"/>
            <a:endParaRPr lang="pt-BR" sz="3000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algn="ctr"/>
            <a:endParaRPr lang="pt-BR" sz="3000" dirty="0">
              <a:solidFill>
                <a:schemeClr val="tx1"/>
              </a:solidFill>
              <a:latin typeface="Berlin Sans FB" pitchFamily="34" charset="0"/>
            </a:endParaRPr>
          </a:p>
          <a:p>
            <a:pPr algn="ctr"/>
            <a:r>
              <a:rPr lang="pt-BR" sz="3000" b="1" dirty="0" smtClean="0">
                <a:solidFill>
                  <a:schemeClr val="tx1"/>
                </a:solidFill>
                <a:latin typeface="Berlin Sans FB" pitchFamily="34" charset="0"/>
              </a:rPr>
              <a:t>Regionalização do PAEFI/ CREAS</a:t>
            </a:r>
          </a:p>
          <a:p>
            <a:pPr algn="ctr"/>
            <a:endParaRPr lang="pt-BR" sz="3000" dirty="0">
              <a:solidFill>
                <a:schemeClr val="tx1"/>
              </a:solidFill>
              <a:latin typeface="Berlin Sans FB" pitchFamily="34" charset="0"/>
            </a:endParaRPr>
          </a:p>
          <a:p>
            <a:pPr marL="457200" indent="-457200" algn="just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600" b="1" dirty="0">
                <a:solidFill>
                  <a:srgbClr val="4C7816"/>
                </a:solidFill>
                <a:latin typeface="Berlin Sans FB" pitchFamily="34" charset="0"/>
              </a:rPr>
              <a:t>Critérios de Partilha:</a:t>
            </a:r>
          </a:p>
          <a:p>
            <a:pPr algn="just"/>
            <a:r>
              <a:rPr lang="pt-BR" sz="2600" dirty="0">
                <a:solidFill>
                  <a:schemeClr val="tx1"/>
                </a:solidFill>
                <a:latin typeface="Berlin Sans FB" pitchFamily="34" charset="0"/>
              </a:rPr>
              <a:t>O Estado </a:t>
            </a:r>
            <a:r>
              <a:rPr lang="pt-BR" sz="2600" dirty="0" smtClean="0">
                <a:solidFill>
                  <a:schemeClr val="tx1"/>
                </a:solidFill>
                <a:latin typeface="Berlin Sans FB" pitchFamily="34" charset="0"/>
              </a:rPr>
              <a:t>deve pactuar </a:t>
            </a:r>
            <a:r>
              <a:rPr lang="pt-BR" sz="2600" dirty="0">
                <a:solidFill>
                  <a:schemeClr val="tx1"/>
                </a:solidFill>
                <a:latin typeface="Berlin Sans FB" pitchFamily="34" charset="0"/>
              </a:rPr>
              <a:t>na CIB o valor do </a:t>
            </a:r>
            <a:r>
              <a:rPr lang="pt-BR" sz="2600" dirty="0" err="1">
                <a:solidFill>
                  <a:schemeClr val="tx1"/>
                </a:solidFill>
                <a:latin typeface="Berlin Sans FB" pitchFamily="34" charset="0"/>
              </a:rPr>
              <a:t>cofinanciamento</a:t>
            </a:r>
            <a:r>
              <a:rPr lang="pt-BR" sz="2600" dirty="0">
                <a:solidFill>
                  <a:schemeClr val="tx1"/>
                </a:solidFill>
                <a:latin typeface="Berlin Sans FB" pitchFamily="34" charset="0"/>
              </a:rPr>
              <a:t> estadual equivalente a, no mínimo, 50% (cinquenta por cento) do valor do </a:t>
            </a:r>
            <a:r>
              <a:rPr lang="pt-BR" sz="2600" dirty="0" err="1">
                <a:solidFill>
                  <a:schemeClr val="tx1"/>
                </a:solidFill>
                <a:latin typeface="Berlin Sans FB" pitchFamily="34" charset="0"/>
              </a:rPr>
              <a:t>cofinanciamento</a:t>
            </a:r>
            <a:r>
              <a:rPr lang="pt-BR" sz="2600" dirty="0">
                <a:solidFill>
                  <a:schemeClr val="tx1"/>
                </a:solidFill>
                <a:latin typeface="Berlin Sans FB" pitchFamily="34" charset="0"/>
              </a:rPr>
              <a:t> federal para o PAEFI.</a:t>
            </a:r>
          </a:p>
          <a:p>
            <a:pPr algn="ctr"/>
            <a:endParaRPr lang="pt-BR" sz="3000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algn="ctr"/>
            <a:endParaRPr lang="pt-BR" sz="3000" dirty="0">
              <a:solidFill>
                <a:schemeClr val="tx1"/>
              </a:solidFill>
              <a:latin typeface="Berlin Sans FB" pitchFamily="34" charset="0"/>
            </a:endParaRPr>
          </a:p>
          <a:p>
            <a:pPr algn="ctr"/>
            <a:endParaRPr lang="pt-BR" sz="3000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algn="ctr"/>
            <a:endParaRPr lang="pt-BR" sz="3000" dirty="0">
              <a:solidFill>
                <a:schemeClr val="tx1"/>
              </a:solidFill>
              <a:latin typeface="Berlin Sans FB" pitchFamily="34" charset="0"/>
            </a:endParaRPr>
          </a:p>
          <a:p>
            <a:pPr algn="ctr"/>
            <a:endParaRPr lang="pt-BR" sz="3000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algn="ctr"/>
            <a:endParaRPr lang="pt-BR" sz="3000" dirty="0">
              <a:solidFill>
                <a:schemeClr val="tx1"/>
              </a:solidFill>
              <a:latin typeface="Berlin Sans FB" pitchFamily="34" charset="0"/>
            </a:endParaRPr>
          </a:p>
          <a:p>
            <a:pPr algn="ctr"/>
            <a:endParaRPr lang="pt-BR" sz="3000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algn="ctr"/>
            <a:endParaRPr lang="pt-BR" sz="3000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algn="ctr"/>
            <a:r>
              <a:rPr lang="pt-BR" sz="30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</a:p>
          <a:p>
            <a:r>
              <a:rPr lang="pt-BR" sz="2800" dirty="0">
                <a:solidFill>
                  <a:schemeClr val="tx1"/>
                </a:solidFill>
                <a:latin typeface="Berlin Sans FB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3197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9144000" cy="6910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dirty="0" smtClean="0">
                <a:solidFill>
                  <a:schemeClr val="tx1"/>
                </a:solidFill>
                <a:latin typeface="Berlin Sans FB Demi" pitchFamily="34" charset="0"/>
              </a:rPr>
              <a:t>Regionalização do PAEFI/ CREAS </a:t>
            </a:r>
          </a:p>
          <a:p>
            <a:pPr algn="just"/>
            <a:endParaRPr lang="pt-BR" sz="1200" dirty="0">
              <a:solidFill>
                <a:schemeClr val="tx1"/>
              </a:solidFill>
              <a:latin typeface="Berlin Sans FB Demi" pitchFamily="34" charset="0"/>
            </a:endParaRPr>
          </a:p>
          <a:p>
            <a:pPr marL="457200" indent="-457200" algn="just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pt-BR" sz="2600" dirty="0" smtClean="0">
                <a:solidFill>
                  <a:srgbClr val="4C7816"/>
                </a:solidFill>
                <a:latin typeface="Berlin Sans FB Demi" pitchFamily="34" charset="0"/>
              </a:rPr>
              <a:t>Critérios de Partilha</a:t>
            </a:r>
          </a:p>
          <a:p>
            <a:pPr algn="just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2600" dirty="0" smtClean="0">
                <a:solidFill>
                  <a:schemeClr val="tx1"/>
                </a:solidFill>
                <a:latin typeface="+mj-lt"/>
              </a:rPr>
              <a:t>Cofinanciamento </a:t>
            </a:r>
            <a:r>
              <a:rPr lang="pt-BR" sz="2600" dirty="0">
                <a:solidFill>
                  <a:schemeClr val="tx1"/>
                </a:solidFill>
                <a:latin typeface="+mj-lt"/>
              </a:rPr>
              <a:t>federal para serviços existentes - oferta de serviços para todos os CREAS Regionais identificados no Censo SUAS 2012: 52 CREAS </a:t>
            </a:r>
            <a:r>
              <a:rPr lang="pt-BR" sz="2600" dirty="0" smtClean="0">
                <a:solidFill>
                  <a:schemeClr val="tx1"/>
                </a:solidFill>
                <a:latin typeface="+mj-lt"/>
              </a:rPr>
              <a:t>regionais existentes</a:t>
            </a:r>
          </a:p>
          <a:p>
            <a:pPr algn="ctr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2600" dirty="0">
                <a:solidFill>
                  <a:schemeClr val="tx1"/>
                </a:solidFill>
                <a:latin typeface="Berlin Sans FB Demi" pitchFamily="34" charset="0"/>
              </a:rPr>
              <a:t>AL/ BA/ CE/ MA/ MG/ PA/ PB/ </a:t>
            </a:r>
            <a:r>
              <a:rPr lang="pt-BR" sz="2600" dirty="0" smtClean="0">
                <a:solidFill>
                  <a:schemeClr val="tx1"/>
                </a:solidFill>
                <a:latin typeface="Berlin Sans FB Demi" pitchFamily="34" charset="0"/>
              </a:rPr>
              <a:t>PE</a:t>
            </a:r>
          </a:p>
          <a:p>
            <a:pPr algn="ctr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2000" i="1" dirty="0">
                <a:solidFill>
                  <a:schemeClr val="tx1"/>
                </a:solidFill>
                <a:latin typeface="+mj-lt"/>
              </a:rPr>
              <a:t> O </a:t>
            </a:r>
            <a:r>
              <a:rPr lang="pt-BR" sz="2000" i="1" dirty="0" smtClean="0">
                <a:solidFill>
                  <a:schemeClr val="tx1"/>
                </a:solidFill>
                <a:latin typeface="+mj-lt"/>
              </a:rPr>
              <a:t>Reordenamento do PAEFI regionalizado, </a:t>
            </a:r>
            <a:r>
              <a:rPr lang="pt-BR" sz="2000" i="1" u="sng" dirty="0" smtClean="0">
                <a:solidFill>
                  <a:schemeClr val="tx1"/>
                </a:solidFill>
                <a:latin typeface="+mj-lt"/>
              </a:rPr>
              <a:t>não deverá</a:t>
            </a:r>
            <a:r>
              <a:rPr lang="pt-BR" sz="2000" i="1" dirty="0" smtClean="0">
                <a:solidFill>
                  <a:schemeClr val="tx1"/>
                </a:solidFill>
                <a:latin typeface="+mj-lt"/>
              </a:rPr>
              <a:t> incorrer em perda de cobertura nos municípios que atualmente são abrangidos por CREAS Regional </a:t>
            </a:r>
            <a:endParaRPr lang="pt-BR" sz="200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635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2348</Words>
  <Application>Microsoft Office PowerPoint</Application>
  <PresentationFormat>Apresentação na tela (4:3)</PresentationFormat>
  <Paragraphs>1015</Paragraphs>
  <Slides>32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Heloisa Viana Silva Moreno</dc:creator>
  <cp:lastModifiedBy>Cleuma Luciana Penteado</cp:lastModifiedBy>
  <cp:revision>10</cp:revision>
  <dcterms:created xsi:type="dcterms:W3CDTF">2014-09-15T13:56:55Z</dcterms:created>
  <dcterms:modified xsi:type="dcterms:W3CDTF">2014-09-15T18:57:31Z</dcterms:modified>
</cp:coreProperties>
</file>